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Lst>
  <p:notesMasterIdLst>
    <p:notesMasterId r:id="rId19"/>
  </p:notesMasterIdLst>
  <p:handoutMasterIdLst>
    <p:handoutMasterId r:id="rId20"/>
  </p:handoutMasterIdLst>
  <p:sldIdLst>
    <p:sldId id="256" r:id="rId5"/>
    <p:sldId id="257" r:id="rId6"/>
    <p:sldId id="258" r:id="rId7"/>
    <p:sldId id="266" r:id="rId8"/>
    <p:sldId id="260" r:id="rId9"/>
    <p:sldId id="268" r:id="rId10"/>
    <p:sldId id="263" r:id="rId11"/>
    <p:sldId id="272" r:id="rId12"/>
    <p:sldId id="269" r:id="rId13"/>
    <p:sldId id="270" r:id="rId14"/>
    <p:sldId id="273" r:id="rId15"/>
    <p:sldId id="274" r:id="rId16"/>
    <p:sldId id="262"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40" autoAdjust="0"/>
    <p:restoredTop sz="94660"/>
  </p:normalViewPr>
  <p:slideViewPr>
    <p:cSldViewPr snapToGrid="0">
      <p:cViewPr>
        <p:scale>
          <a:sx n="150" d="100"/>
          <a:sy n="150" d="100"/>
        </p:scale>
        <p:origin x="1232" y="142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784C9-C352-4A3A-AB4F-E73B7EFE7116}" type="doc">
      <dgm:prSet loTypeId="urn:microsoft.com/office/officeart/2005/8/layout/rings+Icon" loCatId="relationship" qsTypeId="urn:microsoft.com/office/officeart/2005/8/quickstyle/simple4" qsCatId="simple" csTypeId="urn:microsoft.com/office/officeart/2005/8/colors/accent2_2" csCatId="accent2" phldr="1"/>
      <dgm:spPr/>
    </dgm:pt>
    <dgm:pt modelId="{EC38E271-73CD-4D7B-A66B-861CA7488EC7}">
      <dgm:prSet phldrT="[Text]"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r>
            <a:rPr lang="en-US" sz="2600" b="1" dirty="0">
              <a:solidFill>
                <a:schemeClr val="bg1"/>
              </a:solidFill>
              <a:latin typeface="Calibri" panose="020F0502020204030204" pitchFamily="34" charset="0"/>
              <a:cs typeface="Calibri" panose="020F0502020204030204" pitchFamily="34" charset="0"/>
            </a:rPr>
            <a:t>Latin America</a:t>
          </a:r>
        </a:p>
      </dgm:t>
      <dgm:extLst>
        <a:ext uri="{E40237B7-FDA0-4F09-8148-C483321AD2D9}">
          <dgm14:cNvPr xmlns:dgm14="http://schemas.microsoft.com/office/drawing/2010/diagram" id="0" name="" title="Group A"/>
        </a:ext>
      </dgm:extLst>
    </dgm:pt>
    <dgm:pt modelId="{0EA99F19-5B2F-4C1C-9650-BC734B55276C}" type="parTrans" cxnId="{6635741C-801F-47A2-A3AF-03D68A077957}">
      <dgm:prSet/>
      <dgm:spPr/>
      <dgm:t>
        <a:bodyPr/>
        <a:lstStyle/>
        <a:p>
          <a:endParaRPr lang="en-US"/>
        </a:p>
      </dgm:t>
    </dgm:pt>
    <dgm:pt modelId="{E4286A04-4462-4767-ADE1-E306C144DD1F}" type="sibTrans" cxnId="{6635741C-801F-47A2-A3AF-03D68A077957}">
      <dgm:prSet/>
      <dgm:spPr/>
      <dgm:t>
        <a:bodyPr/>
        <a:lstStyle/>
        <a:p>
          <a:endParaRPr lang="en-US"/>
        </a:p>
      </dgm:t>
    </dgm:pt>
    <dgm:pt modelId="{56C32169-1400-436F-A8EC-619B9C7E6936}">
      <dgm:prSet phldrT="[Tex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r>
            <a:rPr lang="en-US" b="1" dirty="0">
              <a:solidFill>
                <a:schemeClr val="bg1"/>
              </a:solidFill>
              <a:latin typeface="Calibri" panose="020F0502020204030204" pitchFamily="34" charset="0"/>
              <a:cs typeface="Calibri" panose="020F0502020204030204" pitchFamily="34" charset="0"/>
            </a:rPr>
            <a:t>Canada</a:t>
          </a:r>
        </a:p>
      </dgm:t>
      <dgm:extLst>
        <a:ext uri="{E40237B7-FDA0-4F09-8148-C483321AD2D9}">
          <dgm14:cNvPr xmlns:dgm14="http://schemas.microsoft.com/office/drawing/2010/diagram" id="0" name="" title="Group B"/>
        </a:ext>
      </dgm:extLst>
    </dgm:pt>
    <dgm:pt modelId="{206CD43D-A52D-4932-884E-340EA7F3FF6B}" type="parTrans" cxnId="{DFCD2E9B-B722-40E1-AA2E-87695AFE660E}">
      <dgm:prSet/>
      <dgm:spPr/>
      <dgm:t>
        <a:bodyPr/>
        <a:lstStyle/>
        <a:p>
          <a:endParaRPr lang="en-US"/>
        </a:p>
      </dgm:t>
    </dgm:pt>
    <dgm:pt modelId="{C0CE6C8E-CD32-48F9-8A54-7675A2CF02D0}" type="sibTrans" cxnId="{DFCD2E9B-B722-40E1-AA2E-87695AFE660E}">
      <dgm:prSet/>
      <dgm:spPr/>
      <dgm:t>
        <a:bodyPr/>
        <a:lstStyle/>
        <a:p>
          <a:endParaRPr lang="en-US"/>
        </a:p>
      </dgm:t>
    </dgm:pt>
    <dgm:pt modelId="{459EC89A-47B8-4868-BBE9-9476FBD4735E}">
      <dgm:prSet phldrT="[Tex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r>
            <a:rPr lang="en-US" b="1" dirty="0">
              <a:solidFill>
                <a:schemeClr val="bg1"/>
              </a:solidFill>
              <a:latin typeface="Calibri" panose="020F0502020204030204" pitchFamily="34" charset="0"/>
              <a:cs typeface="Calibri" panose="020F0502020204030204" pitchFamily="34" charset="0"/>
            </a:rPr>
            <a:t>Caribbean</a:t>
          </a:r>
        </a:p>
      </dgm:t>
      <dgm:extLst>
        <a:ext uri="{E40237B7-FDA0-4F09-8148-C483321AD2D9}">
          <dgm14:cNvPr xmlns:dgm14="http://schemas.microsoft.com/office/drawing/2010/diagram" id="0" name="" title="Group C"/>
        </a:ext>
      </dgm:extLst>
    </dgm:pt>
    <dgm:pt modelId="{3B7A3293-3A0C-4891-99E7-141D50C0301C}" type="parTrans" cxnId="{C70F4E87-7751-4AB2-A73D-197D003AD2F4}">
      <dgm:prSet/>
      <dgm:spPr/>
      <dgm:t>
        <a:bodyPr/>
        <a:lstStyle/>
        <a:p>
          <a:endParaRPr lang="en-US"/>
        </a:p>
      </dgm:t>
    </dgm:pt>
    <dgm:pt modelId="{D3368E72-87E7-49A6-B731-AD2AC3EA2532}" type="sibTrans" cxnId="{C70F4E87-7751-4AB2-A73D-197D003AD2F4}">
      <dgm:prSet/>
      <dgm:spPr/>
      <dgm:t>
        <a:bodyPr/>
        <a:lstStyle/>
        <a:p>
          <a:endParaRPr lang="en-US"/>
        </a:p>
      </dgm:t>
    </dgm:pt>
    <dgm:pt modelId="{6EDA52E5-A2A7-435F-9246-0D388ED0D00A}" type="pres">
      <dgm:prSet presAssocID="{466784C9-C352-4A3A-AB4F-E73B7EFE7116}" presName="Name0" presStyleCnt="0">
        <dgm:presLayoutVars>
          <dgm:chMax val="7"/>
          <dgm:dir/>
          <dgm:resizeHandles val="exact"/>
        </dgm:presLayoutVars>
      </dgm:prSet>
      <dgm:spPr/>
    </dgm:pt>
    <dgm:pt modelId="{073C0186-C529-47F6-9A3F-AC54F3EC1A71}" type="pres">
      <dgm:prSet presAssocID="{466784C9-C352-4A3A-AB4F-E73B7EFE7116}" presName="ellipse1" presStyleLbl="vennNode1" presStyleIdx="0" presStyleCnt="3" custLinFactNeighborX="6243" custLinFactNeighborY="-4615">
        <dgm:presLayoutVars>
          <dgm:bulletEnabled val="1"/>
        </dgm:presLayoutVars>
      </dgm:prSet>
      <dgm:spPr/>
    </dgm:pt>
    <dgm:pt modelId="{B34614A2-1392-4E77-BDA0-2BEA4D89C2F7}" type="pres">
      <dgm:prSet presAssocID="{466784C9-C352-4A3A-AB4F-E73B7EFE7116}" presName="ellipse2" presStyleLbl="vennNode1" presStyleIdx="1" presStyleCnt="3" custLinFactNeighborX="-1561" custLinFactNeighborY="2601">
        <dgm:presLayoutVars>
          <dgm:bulletEnabled val="1"/>
        </dgm:presLayoutVars>
      </dgm:prSet>
      <dgm:spPr/>
    </dgm:pt>
    <dgm:pt modelId="{2D81501D-F97C-4215-9373-9F01E07C91FE}" type="pres">
      <dgm:prSet presAssocID="{466784C9-C352-4A3A-AB4F-E73B7EFE7116}" presName="ellipse3" presStyleLbl="vennNode1" presStyleIdx="2" presStyleCnt="3" custLinFactNeighborX="-7283" custLinFactNeighborY="-2658">
        <dgm:presLayoutVars>
          <dgm:bulletEnabled val="1"/>
        </dgm:presLayoutVars>
      </dgm:prSet>
      <dgm:spPr/>
    </dgm:pt>
  </dgm:ptLst>
  <dgm:cxnLst>
    <dgm:cxn modelId="{CDDBB908-DA88-4E73-98AC-B93F027CF084}" type="presOf" srcId="{459EC89A-47B8-4868-BBE9-9476FBD4735E}" destId="{2D81501D-F97C-4215-9373-9F01E07C91FE}" srcOrd="0" destOrd="0" presId="urn:microsoft.com/office/officeart/2005/8/layout/rings+Icon"/>
    <dgm:cxn modelId="{6635741C-801F-47A2-A3AF-03D68A077957}" srcId="{466784C9-C352-4A3A-AB4F-E73B7EFE7116}" destId="{EC38E271-73CD-4D7B-A66B-861CA7488EC7}" srcOrd="0" destOrd="0" parTransId="{0EA99F19-5B2F-4C1C-9650-BC734B55276C}" sibTransId="{E4286A04-4462-4767-ADE1-E306C144DD1F}"/>
    <dgm:cxn modelId="{C70F4E87-7751-4AB2-A73D-197D003AD2F4}" srcId="{466784C9-C352-4A3A-AB4F-E73B7EFE7116}" destId="{459EC89A-47B8-4868-BBE9-9476FBD4735E}" srcOrd="2" destOrd="0" parTransId="{3B7A3293-3A0C-4891-99E7-141D50C0301C}" sibTransId="{D3368E72-87E7-49A6-B731-AD2AC3EA2532}"/>
    <dgm:cxn modelId="{DFCD2E9B-B722-40E1-AA2E-87695AFE660E}" srcId="{466784C9-C352-4A3A-AB4F-E73B7EFE7116}" destId="{56C32169-1400-436F-A8EC-619B9C7E6936}" srcOrd="1" destOrd="0" parTransId="{206CD43D-A52D-4932-884E-340EA7F3FF6B}" sibTransId="{C0CE6C8E-CD32-48F9-8A54-7675A2CF02D0}"/>
    <dgm:cxn modelId="{29AA74D2-84E1-48EC-8E00-BBF044D53BCE}" type="presOf" srcId="{466784C9-C352-4A3A-AB4F-E73B7EFE7116}" destId="{6EDA52E5-A2A7-435F-9246-0D388ED0D00A}" srcOrd="0" destOrd="0" presId="urn:microsoft.com/office/officeart/2005/8/layout/rings+Icon"/>
    <dgm:cxn modelId="{5E608FEA-395A-446E-AE17-CB6CF05A8788}" type="presOf" srcId="{EC38E271-73CD-4D7B-A66B-861CA7488EC7}" destId="{073C0186-C529-47F6-9A3F-AC54F3EC1A71}" srcOrd="0" destOrd="0" presId="urn:microsoft.com/office/officeart/2005/8/layout/rings+Icon"/>
    <dgm:cxn modelId="{F5AC7BFA-D3B8-4821-9948-783EC7196B29}" type="presOf" srcId="{56C32169-1400-436F-A8EC-619B9C7E6936}" destId="{B34614A2-1392-4E77-BDA0-2BEA4D89C2F7}" srcOrd="0" destOrd="0" presId="urn:microsoft.com/office/officeart/2005/8/layout/rings+Icon"/>
    <dgm:cxn modelId="{DBE26B54-7079-4FFC-87E1-3554F7051E35}" type="presParOf" srcId="{6EDA52E5-A2A7-435F-9246-0D388ED0D00A}" destId="{073C0186-C529-47F6-9A3F-AC54F3EC1A71}" srcOrd="0" destOrd="0" presId="urn:microsoft.com/office/officeart/2005/8/layout/rings+Icon"/>
    <dgm:cxn modelId="{D6408F6A-19A4-403D-A1B1-2FB7672E934D}" type="presParOf" srcId="{6EDA52E5-A2A7-435F-9246-0D388ED0D00A}" destId="{B34614A2-1392-4E77-BDA0-2BEA4D89C2F7}" srcOrd="1" destOrd="0" presId="urn:microsoft.com/office/officeart/2005/8/layout/rings+Icon"/>
    <dgm:cxn modelId="{E3EED042-9059-4857-A024-B8C959786EE0}" type="presParOf" srcId="{6EDA52E5-A2A7-435F-9246-0D388ED0D00A}" destId="{2D81501D-F97C-4215-9373-9F01E07C91FE}"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C0186-C529-47F6-9A3F-AC54F3EC1A71}">
      <dsp:nvSpPr>
        <dsp:cNvPr id="0" name=""/>
        <dsp:cNvSpPr/>
      </dsp:nvSpPr>
      <dsp:spPr>
        <a:xfrm>
          <a:off x="140688" y="88659"/>
          <a:ext cx="2253538" cy="2253506"/>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1"/>
              </a:solidFill>
              <a:latin typeface="Calibri" panose="020F0502020204030204" pitchFamily="34" charset="0"/>
              <a:cs typeface="Calibri" panose="020F0502020204030204" pitchFamily="34" charset="0"/>
            </a:rPr>
            <a:t>Latin America</a:t>
          </a:r>
        </a:p>
      </dsp:txBody>
      <dsp:txXfrm>
        <a:off x="470711" y="418677"/>
        <a:ext cx="1593492" cy="1593470"/>
      </dsp:txXfrm>
    </dsp:sp>
    <dsp:sp modelId="{B34614A2-1392-4E77-BDA0-2BEA4D89C2F7}">
      <dsp:nvSpPr>
        <dsp:cNvPr id="0" name=""/>
        <dsp:cNvSpPr/>
      </dsp:nvSpPr>
      <dsp:spPr>
        <a:xfrm>
          <a:off x="1124738" y="1754235"/>
          <a:ext cx="2253538" cy="2253506"/>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latin typeface="Calibri" panose="020F0502020204030204" pitchFamily="34" charset="0"/>
              <a:cs typeface="Calibri" panose="020F0502020204030204" pitchFamily="34" charset="0"/>
            </a:rPr>
            <a:t>Canada</a:t>
          </a:r>
        </a:p>
      </dsp:txBody>
      <dsp:txXfrm>
        <a:off x="1454761" y="2084253"/>
        <a:ext cx="1593492" cy="1593470"/>
      </dsp:txXfrm>
    </dsp:sp>
    <dsp:sp modelId="{2D81501D-F97C-4215-9373-9F01E07C91FE}">
      <dsp:nvSpPr>
        <dsp:cNvPr id="0" name=""/>
        <dsp:cNvSpPr/>
      </dsp:nvSpPr>
      <dsp:spPr>
        <a:xfrm>
          <a:off x="2154335" y="132760"/>
          <a:ext cx="2253538" cy="2253506"/>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latin typeface="Calibri" panose="020F0502020204030204" pitchFamily="34" charset="0"/>
              <a:cs typeface="Calibri" panose="020F0502020204030204" pitchFamily="34" charset="0"/>
            </a:rPr>
            <a:t>Caribbean</a:t>
          </a:r>
        </a:p>
      </dsp:txBody>
      <dsp:txXfrm>
        <a:off x="2484358" y="462778"/>
        <a:ext cx="1593492" cy="1593470"/>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8/14/22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8/14/22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8/14/22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8/14/22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8/14/22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8/14/22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8/14/22</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8/14/22</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8/14/22</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8/14/22</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8/14/22</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8/14/22</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8/14/22</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puravidabioplastics.com/" TargetMode="External"/><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09A8B8-C96E-085A-5889-44B63F068EE1}"/>
              </a:ext>
            </a:extLst>
          </p:cNvPr>
          <p:cNvPicPr>
            <a:picLocks noChangeAspect="1"/>
          </p:cNvPicPr>
          <p:nvPr/>
        </p:nvPicPr>
        <p:blipFill rotWithShape="1">
          <a:blip r:embed="rId2"/>
          <a:srcRect t="13399" r="18906" b="36037"/>
          <a:stretch/>
        </p:blipFill>
        <p:spPr>
          <a:xfrm>
            <a:off x="0" y="0"/>
            <a:ext cx="12192000" cy="6858000"/>
          </a:xfrm>
          <a:prstGeom prst="rect">
            <a:avLst/>
          </a:prstGeom>
        </p:spPr>
      </p:pic>
      <p:sp>
        <p:nvSpPr>
          <p:cNvPr id="2" name="Title 1"/>
          <p:cNvSpPr>
            <a:spLocks noGrp="1"/>
          </p:cNvSpPr>
          <p:nvPr>
            <p:ph type="ctrTitle"/>
          </p:nvPr>
        </p:nvSpPr>
        <p:spPr>
          <a:xfrm>
            <a:off x="5220586" y="2765920"/>
            <a:ext cx="6052849" cy="1326160"/>
          </a:xfrm>
        </p:spPr>
        <p:txBody>
          <a:bodyPr/>
          <a:lstStyle/>
          <a:p>
            <a:r>
              <a:rPr lang="en-US" sz="40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Let’s Go Beyond Green, and Redefine Plastics!</a:t>
            </a:r>
            <a:endParaRPr lang="en-US" sz="4000" dirty="0">
              <a:solidFill>
                <a:schemeClr val="bg1"/>
              </a:solidFill>
            </a:endParaRPr>
          </a:p>
        </p:txBody>
      </p:sp>
      <p:pic>
        <p:nvPicPr>
          <p:cNvPr id="4" name="Picture Placeholder 6" descr="Logo&#10;&#10;Description automatically generated">
            <a:hlinkClick r:id="rId3" tooltip="http://www.puravidabioplastics.com/"/>
            <a:extLst>
              <a:ext uri="{FF2B5EF4-FFF2-40B4-BE49-F238E27FC236}">
                <a16:creationId xmlns:a16="http://schemas.microsoft.com/office/drawing/2014/main" id="{CFE6F136-FD85-B684-5B8A-343D9C9D41BB}"/>
              </a:ext>
            </a:extLst>
          </p:cNvPr>
          <p:cNvPicPr>
            <a:picLocks noChangeAspect="1"/>
          </p:cNvPicPr>
          <p:nvPr/>
        </p:nvPicPr>
        <p:blipFill>
          <a:blip r:embed="rId4">
            <a:extLst>
              <a:ext uri="{28A0092B-C50C-407E-A947-70E740481C1C}">
                <a14:useLocalDpi xmlns:a14="http://schemas.microsoft.com/office/drawing/2010/main" val="0"/>
              </a:ext>
            </a:extLst>
          </a:blip>
          <a:srcRect t="4545" b="4545"/>
          <a:stretch>
            <a:fillRect/>
          </a:stretch>
        </p:blipFill>
        <p:spPr bwMode="auto">
          <a:xfrm>
            <a:off x="191386" y="924830"/>
            <a:ext cx="5029200" cy="4572000"/>
          </a:xfrm>
          <a:prstGeom prst="rect">
            <a:avLst/>
          </a:prstGeom>
          <a:noFill/>
          <a:ln>
            <a:noFill/>
          </a:ln>
        </p:spPr>
      </p:pic>
      <p:sp>
        <p:nvSpPr>
          <p:cNvPr id="5" name="TextBox 4">
            <a:extLst>
              <a:ext uri="{FF2B5EF4-FFF2-40B4-BE49-F238E27FC236}">
                <a16:creationId xmlns:a16="http://schemas.microsoft.com/office/drawing/2014/main" id="{348E8AD5-08F6-13D0-7E5B-50C493802633}"/>
              </a:ext>
            </a:extLst>
          </p:cNvPr>
          <p:cNvSpPr txBox="1"/>
          <p:nvPr/>
        </p:nvSpPr>
        <p:spPr>
          <a:xfrm>
            <a:off x="3926958" y="5754222"/>
            <a:ext cx="8044190" cy="584775"/>
          </a:xfrm>
          <a:prstGeom prst="rect">
            <a:avLst/>
          </a:prstGeom>
          <a:noFill/>
        </p:spPr>
        <p:txBody>
          <a:bodyPr wrap="none" rtlCol="0">
            <a:spAutoFit/>
          </a:bodyPr>
          <a:lstStyle/>
          <a:p>
            <a:r>
              <a:rPr lang="en-US" sz="3200" dirty="0">
                <a:solidFill>
                  <a:schemeClr val="bg1"/>
                </a:solidFill>
              </a:rPr>
              <a:t>Made in the USA | Native American Owned</a:t>
            </a:r>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7B1A287-2B85-C356-DA34-66DBE39843D6}"/>
              </a:ext>
            </a:extLst>
          </p:cNvPr>
          <p:cNvPicPr>
            <a:picLocks noChangeAspect="1"/>
          </p:cNvPicPr>
          <p:nvPr/>
        </p:nvPicPr>
        <p:blipFill rotWithShape="1">
          <a:blip r:embed="rId2"/>
          <a:srcRect t="13399" r="21846" b="37947"/>
          <a:stretch/>
        </p:blipFill>
        <p:spPr>
          <a:xfrm rot="10800000">
            <a:off x="0" y="0"/>
            <a:ext cx="12192000" cy="6858000"/>
          </a:xfrm>
          <a:prstGeom prst="rect">
            <a:avLst/>
          </a:prstGeom>
        </p:spPr>
      </p:pic>
      <p:sp>
        <p:nvSpPr>
          <p:cNvPr id="7" name="Text Placeholder 6"/>
          <p:cNvSpPr>
            <a:spLocks noGrp="1"/>
          </p:cNvSpPr>
          <p:nvPr>
            <p:ph type="body" idx="1"/>
          </p:nvPr>
        </p:nvSpPr>
        <p:spPr>
          <a:xfrm>
            <a:off x="565427" y="1312333"/>
            <a:ext cx="2804151" cy="5308600"/>
          </a:xfrm>
        </p:spPr>
        <p:txBody>
          <a:bodyPr>
            <a:noAutofit/>
          </a:bodyPr>
          <a:lstStyle/>
          <a:p>
            <a:r>
              <a:rPr lang="en-US" sz="1800" b="1" dirty="0">
                <a:solidFill>
                  <a:schemeClr val="bg1"/>
                </a:solidFill>
                <a:latin typeface="Calibri" panose="020F0502020204030204" pitchFamily="34" charset="0"/>
                <a:cs typeface="Calibri" panose="020F0502020204030204" pitchFamily="34" charset="0"/>
              </a:rPr>
              <a:t>Straw Size Options:</a:t>
            </a:r>
          </a:p>
          <a:p>
            <a:pPr marL="342900" indent="-342900">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5”, 8” and 10”</a:t>
            </a:r>
          </a:p>
          <a:p>
            <a:pPr marL="342900" indent="-342900">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Customized </a:t>
            </a:r>
          </a:p>
          <a:p>
            <a:endParaRPr lang="en-US" sz="1100" dirty="0">
              <a:solidFill>
                <a:schemeClr val="bg1"/>
              </a:solidFill>
              <a:latin typeface="Calibri" panose="020F0502020204030204" pitchFamily="34" charset="0"/>
              <a:cs typeface="Calibri" panose="020F0502020204030204" pitchFamily="34" charset="0"/>
            </a:endParaRPr>
          </a:p>
          <a:p>
            <a:r>
              <a:rPr lang="en-US" sz="1800" b="1" dirty="0">
                <a:solidFill>
                  <a:schemeClr val="bg1"/>
                </a:solidFill>
                <a:latin typeface="Calibri" panose="020F0502020204030204" pitchFamily="34" charset="0"/>
                <a:cs typeface="Calibri" panose="020F0502020204030204" pitchFamily="34" charset="0"/>
              </a:rPr>
              <a:t>Category Options: </a:t>
            </a:r>
          </a:p>
          <a:p>
            <a:pPr marL="342900" indent="-342900">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Stir Sticks</a:t>
            </a:r>
          </a:p>
          <a:p>
            <a:pPr marL="342900" indent="-342900">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Cocktail</a:t>
            </a:r>
          </a:p>
          <a:p>
            <a:pPr marL="342900" indent="-342900">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Jumbo</a:t>
            </a:r>
          </a:p>
          <a:p>
            <a:pPr marL="342900" indent="-342900">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Giant</a:t>
            </a:r>
          </a:p>
          <a:p>
            <a:endParaRPr lang="en-US" sz="1100" dirty="0">
              <a:solidFill>
                <a:schemeClr val="bg1"/>
              </a:solidFill>
              <a:latin typeface="Calibri" panose="020F0502020204030204" pitchFamily="34" charset="0"/>
              <a:cs typeface="Calibri" panose="020F0502020204030204" pitchFamily="34" charset="0"/>
            </a:endParaRPr>
          </a:p>
          <a:p>
            <a:r>
              <a:rPr lang="en-US" sz="1800" b="1" dirty="0">
                <a:solidFill>
                  <a:schemeClr val="bg1"/>
                </a:solidFill>
                <a:latin typeface="Calibri" panose="020F0502020204030204" pitchFamily="34" charset="0"/>
                <a:cs typeface="Calibri" panose="020F0502020204030204" pitchFamily="34" charset="0"/>
              </a:rPr>
              <a:t>Packaging Options:</a:t>
            </a:r>
          </a:p>
          <a:p>
            <a:pPr marL="342900" indent="-342900">
              <a:lnSpc>
                <a:spcPct val="100000"/>
              </a:lnSpc>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Individual straw wrapped (Film or Paper)</a:t>
            </a:r>
          </a:p>
          <a:p>
            <a:pPr marL="342900" indent="-342900">
              <a:lnSpc>
                <a:spcPct val="100000"/>
              </a:lnSpc>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Unwrapped</a:t>
            </a:r>
          </a:p>
          <a:p>
            <a:pPr marL="342900" indent="-342900">
              <a:lnSpc>
                <a:spcPct val="100000"/>
              </a:lnSpc>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Bulk bagged </a:t>
            </a:r>
          </a:p>
          <a:p>
            <a:pPr marL="342900" indent="-342900">
              <a:lnSpc>
                <a:spcPct val="100000"/>
              </a:lnSpc>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Multiple boxing volume Small, Medium or Large</a:t>
            </a:r>
          </a:p>
          <a:p>
            <a:pPr marL="342900" indent="-342900">
              <a:lnSpc>
                <a:spcPct val="100000"/>
              </a:lnSpc>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White Label</a:t>
            </a:r>
          </a:p>
          <a:p>
            <a:pPr>
              <a:lnSpc>
                <a:spcPct val="100000"/>
              </a:lnSpc>
            </a:pPr>
            <a:r>
              <a:rPr lang="en-US" sz="1600" dirty="0">
                <a:solidFill>
                  <a:schemeClr val="bg1"/>
                </a:solidFill>
                <a:latin typeface="Calibri" panose="020F0502020204030204" pitchFamily="34" charset="0"/>
                <a:cs typeface="Calibri" panose="020F0502020204030204" pitchFamily="34" charset="0"/>
              </a:rPr>
              <a:t> </a:t>
            </a:r>
          </a:p>
          <a:p>
            <a:pPr>
              <a:lnSpc>
                <a:spcPct val="100000"/>
              </a:lnSpc>
            </a:pPr>
            <a:r>
              <a:rPr lang="en-US" sz="1800" b="1" dirty="0">
                <a:solidFill>
                  <a:schemeClr val="bg1"/>
                </a:solidFill>
                <a:latin typeface="Calibri" panose="020F0502020204030204" pitchFamily="34" charset="0"/>
                <a:cs typeface="Calibri" panose="020F0502020204030204" pitchFamily="34" charset="0"/>
              </a:rPr>
              <a:t>Color Options:</a:t>
            </a:r>
          </a:p>
          <a:p>
            <a:pPr marL="285750" indent="-285750">
              <a:lnSpc>
                <a:spcPct val="100000"/>
              </a:lnSpc>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Any color</a:t>
            </a:r>
          </a:p>
          <a:p>
            <a:pPr marL="285750" indent="-285750">
              <a:lnSpc>
                <a:spcPct val="100000"/>
              </a:lnSpc>
              <a:buFont typeface="Arial" panose="020B0604020202020204" pitchFamily="34" charset="0"/>
              <a:buChar char="•"/>
            </a:pPr>
            <a:endParaRPr lang="en-US" sz="1800" b="1" dirty="0">
              <a:solidFill>
                <a:schemeClr val="accent1">
                  <a:lumMod val="50000"/>
                </a:schemeClr>
              </a:solidFill>
              <a:latin typeface="Calibri" panose="020F0502020204030204" pitchFamily="34" charset="0"/>
              <a:cs typeface="Calibri" panose="020F0502020204030204" pitchFamily="34" charset="0"/>
            </a:endParaRPr>
          </a:p>
          <a:p>
            <a:pPr indent="-342900">
              <a:lnSpc>
                <a:spcPct val="100000"/>
              </a:lnSpc>
              <a:buFont typeface="Arial" panose="020B0604020202020204" pitchFamily="34" charset="0"/>
              <a:buChar char="•"/>
            </a:pPr>
            <a:endParaRPr lang="en-US" sz="1600" dirty="0">
              <a:solidFill>
                <a:schemeClr val="accent1">
                  <a:lumMod val="50000"/>
                </a:schemeClr>
              </a:solidFill>
              <a:latin typeface="Calibri" panose="020F0502020204030204" pitchFamily="34" charset="0"/>
              <a:cs typeface="Calibri" panose="020F0502020204030204" pitchFamily="34" charset="0"/>
            </a:endParaRPr>
          </a:p>
          <a:p>
            <a:pPr>
              <a:spcAft>
                <a:spcPts val="300"/>
              </a:spcAft>
            </a:pPr>
            <a:endParaRPr lang="en-US" sz="1100" dirty="0">
              <a:solidFill>
                <a:schemeClr val="accent1">
                  <a:lumMod val="50000"/>
                </a:schemeClr>
              </a:solidFill>
              <a:latin typeface="Calibri" panose="020F0502020204030204" pitchFamily="34" charset="0"/>
              <a:cs typeface="Calibri" panose="020F0502020204030204" pitchFamily="34" charset="0"/>
            </a:endParaRPr>
          </a:p>
          <a:p>
            <a:pPr algn="ctr">
              <a:spcAft>
                <a:spcPts val="300"/>
              </a:spcAft>
            </a:pPr>
            <a:endParaRPr lang="en-US" sz="1600" dirty="0">
              <a:solidFill>
                <a:schemeClr val="accent1">
                  <a:lumMod val="50000"/>
                </a:schemeClr>
              </a:solidFill>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9B051FA8-B205-7093-2C9B-2169957BDEB4}"/>
              </a:ext>
            </a:extLst>
          </p:cNvPr>
          <p:cNvSpPr txBox="1">
            <a:spLocks/>
          </p:cNvSpPr>
          <p:nvPr/>
        </p:nvSpPr>
        <p:spPr>
          <a:xfrm>
            <a:off x="565427" y="132969"/>
            <a:ext cx="7188312" cy="7277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sz="36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Products</a:t>
            </a:r>
            <a:endParaRPr lang="en-US" dirty="0">
              <a:solidFill>
                <a:schemeClr val="bg1"/>
              </a:solidFill>
            </a:endParaRPr>
          </a:p>
        </p:txBody>
      </p:sp>
      <p:sp>
        <p:nvSpPr>
          <p:cNvPr id="10" name="Rectangle 2">
            <a:extLst>
              <a:ext uri="{FF2B5EF4-FFF2-40B4-BE49-F238E27FC236}">
                <a16:creationId xmlns:a16="http://schemas.microsoft.com/office/drawing/2014/main" id="{9BA6EA7F-FA9C-E515-F38A-B50ECF1BFBCC}"/>
              </a:ext>
            </a:extLst>
          </p:cNvPr>
          <p:cNvSpPr>
            <a:spLocks noChangeArrowheads="1"/>
          </p:cNvSpPr>
          <p:nvPr/>
        </p:nvSpPr>
        <p:spPr bwMode="auto">
          <a:xfrm flipV="1">
            <a:off x="5101390" y="-4716381"/>
            <a:ext cx="49093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8" name="Picture 17">
            <a:extLst>
              <a:ext uri="{FF2B5EF4-FFF2-40B4-BE49-F238E27FC236}">
                <a16:creationId xmlns:a16="http://schemas.microsoft.com/office/drawing/2014/main" id="{A2E49AD8-6B95-4DC3-4E65-BEE9519B0B29}"/>
              </a:ext>
            </a:extLst>
          </p:cNvPr>
          <p:cNvPicPr>
            <a:picLocks noChangeAspect="1"/>
          </p:cNvPicPr>
          <p:nvPr/>
        </p:nvPicPr>
        <p:blipFill>
          <a:blip r:embed="rId3"/>
          <a:srcRect/>
          <a:stretch/>
        </p:blipFill>
        <p:spPr>
          <a:xfrm>
            <a:off x="3884757" y="3672948"/>
            <a:ext cx="3868980" cy="2579320"/>
          </a:xfrm>
          <a:prstGeom prst="rect">
            <a:avLst/>
          </a:prstGeom>
          <a:ln w="28575">
            <a:noFill/>
          </a:ln>
          <a:effectLst>
            <a:outerShdw blurRad="137970" dist="128555" dir="3366888" algn="ctr" rotWithShape="0">
              <a:srgbClr val="538235">
                <a:alpha val="70257"/>
              </a:srgbClr>
            </a:outerShdw>
          </a:effectLst>
        </p:spPr>
      </p:pic>
      <p:pic>
        <p:nvPicPr>
          <p:cNvPr id="20" name="Picture 19">
            <a:extLst>
              <a:ext uri="{FF2B5EF4-FFF2-40B4-BE49-F238E27FC236}">
                <a16:creationId xmlns:a16="http://schemas.microsoft.com/office/drawing/2014/main" id="{3727667B-546C-39B6-60CE-18552BA9403B}"/>
              </a:ext>
            </a:extLst>
          </p:cNvPr>
          <p:cNvPicPr>
            <a:picLocks noChangeAspect="1"/>
          </p:cNvPicPr>
          <p:nvPr/>
        </p:nvPicPr>
        <p:blipFill>
          <a:blip r:embed="rId4"/>
          <a:srcRect/>
          <a:stretch/>
        </p:blipFill>
        <p:spPr>
          <a:xfrm>
            <a:off x="3884976" y="673992"/>
            <a:ext cx="3868542" cy="2579320"/>
          </a:xfrm>
          <a:prstGeom prst="rect">
            <a:avLst/>
          </a:prstGeom>
          <a:ln w="28575">
            <a:noFill/>
          </a:ln>
          <a:effectLst>
            <a:outerShdw blurRad="137970" dist="128555" dir="3366888" algn="ctr" rotWithShape="0">
              <a:srgbClr val="538235">
                <a:alpha val="70257"/>
              </a:srgbClr>
            </a:outerShdw>
          </a:effectLst>
        </p:spPr>
      </p:pic>
      <p:pic>
        <p:nvPicPr>
          <p:cNvPr id="32" name="Picture 31">
            <a:extLst>
              <a:ext uri="{FF2B5EF4-FFF2-40B4-BE49-F238E27FC236}">
                <a16:creationId xmlns:a16="http://schemas.microsoft.com/office/drawing/2014/main" id="{0107F04E-534D-28E1-4D13-CCD85E0B3768}"/>
              </a:ext>
            </a:extLst>
          </p:cNvPr>
          <p:cNvPicPr>
            <a:picLocks noChangeAspect="1"/>
          </p:cNvPicPr>
          <p:nvPr/>
        </p:nvPicPr>
        <p:blipFill>
          <a:blip r:embed="rId5"/>
          <a:srcRect/>
          <a:stretch/>
        </p:blipFill>
        <p:spPr>
          <a:xfrm>
            <a:off x="8129462" y="3675461"/>
            <a:ext cx="3861436" cy="2574290"/>
          </a:xfrm>
          <a:prstGeom prst="rect">
            <a:avLst/>
          </a:prstGeom>
          <a:ln w="28575">
            <a:noFill/>
          </a:ln>
          <a:effectLst>
            <a:outerShdw blurRad="137970" dist="128555" dir="3366888" algn="ctr" rotWithShape="0">
              <a:srgbClr val="538235">
                <a:alpha val="70257"/>
              </a:srgbClr>
            </a:outerShdw>
          </a:effectLst>
        </p:spPr>
      </p:pic>
      <p:pic>
        <p:nvPicPr>
          <p:cNvPr id="34" name="Picture 33">
            <a:extLst>
              <a:ext uri="{FF2B5EF4-FFF2-40B4-BE49-F238E27FC236}">
                <a16:creationId xmlns:a16="http://schemas.microsoft.com/office/drawing/2014/main" id="{6CEA000C-F4D8-879E-5CCE-0D8A86C134D9}"/>
              </a:ext>
            </a:extLst>
          </p:cNvPr>
          <p:cNvPicPr>
            <a:picLocks noChangeAspect="1"/>
          </p:cNvPicPr>
          <p:nvPr/>
        </p:nvPicPr>
        <p:blipFill>
          <a:blip r:embed="rId6"/>
          <a:srcRect/>
          <a:stretch/>
        </p:blipFill>
        <p:spPr>
          <a:xfrm>
            <a:off x="8129462" y="676506"/>
            <a:ext cx="3861439" cy="2574292"/>
          </a:xfrm>
          <a:prstGeom prst="rect">
            <a:avLst/>
          </a:prstGeom>
          <a:ln w="28575">
            <a:noFill/>
          </a:ln>
          <a:effectLst>
            <a:outerShdw blurRad="137970" dist="128555" dir="3366888" algn="ctr" rotWithShape="0">
              <a:srgbClr val="538235">
                <a:alpha val="70257"/>
              </a:srgbClr>
            </a:outerShdw>
          </a:effectLst>
        </p:spPr>
      </p:pic>
    </p:spTree>
    <p:extLst>
      <p:ext uri="{BB962C8B-B14F-4D97-AF65-F5344CB8AC3E}">
        <p14:creationId xmlns:p14="http://schemas.microsoft.com/office/powerpoint/2010/main" val="39410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238771-1FC7-22CA-295F-23E22EEBBCD2}"/>
              </a:ext>
            </a:extLst>
          </p:cNvPr>
          <p:cNvPicPr>
            <a:picLocks noChangeAspect="1"/>
          </p:cNvPicPr>
          <p:nvPr/>
        </p:nvPicPr>
        <p:blipFill rotWithShape="1">
          <a:blip r:embed="rId2"/>
          <a:srcRect t="13399" r="21846" b="37947"/>
          <a:stretch/>
        </p:blipFill>
        <p:spPr>
          <a:xfrm rot="16200000">
            <a:off x="2667000" y="-2667000"/>
            <a:ext cx="6858000" cy="12192000"/>
          </a:xfrm>
          <a:prstGeom prst="rect">
            <a:avLst/>
          </a:prstGeom>
        </p:spPr>
      </p:pic>
      <p:pic>
        <p:nvPicPr>
          <p:cNvPr id="11" name="Picture 10">
            <a:extLst>
              <a:ext uri="{FF2B5EF4-FFF2-40B4-BE49-F238E27FC236}">
                <a16:creationId xmlns:a16="http://schemas.microsoft.com/office/drawing/2014/main" id="{B5D92996-8255-5C80-9672-5E86A90FDEAA}"/>
              </a:ext>
            </a:extLst>
          </p:cNvPr>
          <p:cNvPicPr>
            <a:picLocks noChangeAspect="1"/>
          </p:cNvPicPr>
          <p:nvPr/>
        </p:nvPicPr>
        <p:blipFill>
          <a:blip r:embed="rId3"/>
          <a:stretch>
            <a:fillRect/>
          </a:stretch>
        </p:blipFill>
        <p:spPr>
          <a:xfrm rot="21144153">
            <a:off x="767462" y="1739184"/>
            <a:ext cx="2172214" cy="2699389"/>
          </a:xfrm>
          <a:prstGeom prst="rect">
            <a:avLst/>
          </a:prstGeom>
        </p:spPr>
      </p:pic>
      <p:pic>
        <p:nvPicPr>
          <p:cNvPr id="18" name="Picture 17">
            <a:extLst>
              <a:ext uri="{FF2B5EF4-FFF2-40B4-BE49-F238E27FC236}">
                <a16:creationId xmlns:a16="http://schemas.microsoft.com/office/drawing/2014/main" id="{9A8D4622-CC65-1170-3179-98E9DC6049D1}"/>
              </a:ext>
            </a:extLst>
          </p:cNvPr>
          <p:cNvPicPr>
            <a:picLocks noChangeAspect="1"/>
          </p:cNvPicPr>
          <p:nvPr/>
        </p:nvPicPr>
        <p:blipFill>
          <a:blip r:embed="rId4"/>
          <a:stretch>
            <a:fillRect/>
          </a:stretch>
        </p:blipFill>
        <p:spPr>
          <a:xfrm rot="177565">
            <a:off x="4165633" y="1665952"/>
            <a:ext cx="1999746" cy="2363336"/>
          </a:xfrm>
          <a:prstGeom prst="rect">
            <a:avLst/>
          </a:prstGeom>
        </p:spPr>
      </p:pic>
      <p:pic>
        <p:nvPicPr>
          <p:cNvPr id="20" name="Picture 19">
            <a:extLst>
              <a:ext uri="{FF2B5EF4-FFF2-40B4-BE49-F238E27FC236}">
                <a16:creationId xmlns:a16="http://schemas.microsoft.com/office/drawing/2014/main" id="{F73A175C-925B-EF57-328B-0464CA7E4571}"/>
              </a:ext>
            </a:extLst>
          </p:cNvPr>
          <p:cNvPicPr>
            <a:picLocks noChangeAspect="1"/>
          </p:cNvPicPr>
          <p:nvPr/>
        </p:nvPicPr>
        <p:blipFill>
          <a:blip r:embed="rId5"/>
          <a:stretch>
            <a:fillRect/>
          </a:stretch>
        </p:blipFill>
        <p:spPr>
          <a:xfrm rot="21324661">
            <a:off x="4333639" y="3889024"/>
            <a:ext cx="2362058" cy="2663104"/>
          </a:xfrm>
          <a:prstGeom prst="rect">
            <a:avLst/>
          </a:prstGeom>
        </p:spPr>
      </p:pic>
      <p:pic>
        <p:nvPicPr>
          <p:cNvPr id="22" name="Picture 21">
            <a:extLst>
              <a:ext uri="{FF2B5EF4-FFF2-40B4-BE49-F238E27FC236}">
                <a16:creationId xmlns:a16="http://schemas.microsoft.com/office/drawing/2014/main" id="{2494768A-4ADE-6D7F-0CDB-CFF76D1813B7}"/>
              </a:ext>
            </a:extLst>
          </p:cNvPr>
          <p:cNvPicPr>
            <a:picLocks noChangeAspect="1"/>
          </p:cNvPicPr>
          <p:nvPr/>
        </p:nvPicPr>
        <p:blipFill>
          <a:blip r:embed="rId6"/>
          <a:stretch>
            <a:fillRect/>
          </a:stretch>
        </p:blipFill>
        <p:spPr>
          <a:xfrm rot="348055">
            <a:off x="8762643" y="531374"/>
            <a:ext cx="1909386" cy="2219949"/>
          </a:xfrm>
          <a:prstGeom prst="rect">
            <a:avLst/>
          </a:prstGeom>
        </p:spPr>
      </p:pic>
      <p:pic>
        <p:nvPicPr>
          <p:cNvPr id="26" name="Picture 25" descr="A glass of water with a straw&#10;&#10;Description automatically generated with low confidence">
            <a:extLst>
              <a:ext uri="{FF2B5EF4-FFF2-40B4-BE49-F238E27FC236}">
                <a16:creationId xmlns:a16="http://schemas.microsoft.com/office/drawing/2014/main" id="{59DD49D5-3F02-BB65-706C-BD52D5A5B298}"/>
              </a:ext>
            </a:extLst>
          </p:cNvPr>
          <p:cNvPicPr>
            <a:picLocks noChangeAspect="1"/>
          </p:cNvPicPr>
          <p:nvPr/>
        </p:nvPicPr>
        <p:blipFill>
          <a:blip r:embed="rId7"/>
          <a:stretch>
            <a:fillRect/>
          </a:stretch>
        </p:blipFill>
        <p:spPr>
          <a:xfrm rot="21426719">
            <a:off x="2986112" y="3699014"/>
            <a:ext cx="1597838" cy="2981966"/>
          </a:xfrm>
          <a:prstGeom prst="rect">
            <a:avLst/>
          </a:prstGeom>
        </p:spPr>
      </p:pic>
      <p:pic>
        <p:nvPicPr>
          <p:cNvPr id="28" name="Picture 27">
            <a:extLst>
              <a:ext uri="{FF2B5EF4-FFF2-40B4-BE49-F238E27FC236}">
                <a16:creationId xmlns:a16="http://schemas.microsoft.com/office/drawing/2014/main" id="{513FE70F-BDBC-C078-1E58-BC48FA76B188}"/>
              </a:ext>
            </a:extLst>
          </p:cNvPr>
          <p:cNvPicPr>
            <a:picLocks noChangeAspect="1"/>
          </p:cNvPicPr>
          <p:nvPr/>
        </p:nvPicPr>
        <p:blipFill>
          <a:blip r:embed="rId8"/>
          <a:stretch>
            <a:fillRect/>
          </a:stretch>
        </p:blipFill>
        <p:spPr>
          <a:xfrm rot="21268995">
            <a:off x="7162872" y="581623"/>
            <a:ext cx="1640053" cy="2186737"/>
          </a:xfrm>
          <a:prstGeom prst="rect">
            <a:avLst/>
          </a:prstGeom>
        </p:spPr>
      </p:pic>
      <p:pic>
        <p:nvPicPr>
          <p:cNvPr id="30" name="Picture 29" descr="A picture containing floor, indoor, furniture&#10;&#10;Description automatically generated">
            <a:extLst>
              <a:ext uri="{FF2B5EF4-FFF2-40B4-BE49-F238E27FC236}">
                <a16:creationId xmlns:a16="http://schemas.microsoft.com/office/drawing/2014/main" id="{D1A4AE54-B285-B999-DDBF-BEF0330C40AE}"/>
              </a:ext>
            </a:extLst>
          </p:cNvPr>
          <p:cNvPicPr>
            <a:picLocks noChangeAspect="1"/>
          </p:cNvPicPr>
          <p:nvPr/>
        </p:nvPicPr>
        <p:blipFill>
          <a:blip r:embed="rId9"/>
          <a:stretch>
            <a:fillRect/>
          </a:stretch>
        </p:blipFill>
        <p:spPr>
          <a:xfrm>
            <a:off x="2743027" y="1615904"/>
            <a:ext cx="1776852" cy="2369136"/>
          </a:xfrm>
          <a:prstGeom prst="rect">
            <a:avLst/>
          </a:prstGeom>
        </p:spPr>
      </p:pic>
      <p:sp>
        <p:nvSpPr>
          <p:cNvPr id="9" name="TextBox 8">
            <a:extLst>
              <a:ext uri="{FF2B5EF4-FFF2-40B4-BE49-F238E27FC236}">
                <a16:creationId xmlns:a16="http://schemas.microsoft.com/office/drawing/2014/main" id="{4BA27F51-55AB-2A52-2415-FCB256D3DED2}"/>
              </a:ext>
            </a:extLst>
          </p:cNvPr>
          <p:cNvSpPr txBox="1"/>
          <p:nvPr/>
        </p:nvSpPr>
        <p:spPr>
          <a:xfrm>
            <a:off x="6494711" y="3097820"/>
            <a:ext cx="5603991" cy="646331"/>
          </a:xfrm>
          <a:prstGeom prst="rect">
            <a:avLst/>
          </a:prstGeom>
          <a:noFill/>
        </p:spPr>
        <p:txBody>
          <a:bodyPr wrap="square">
            <a:spAutoFit/>
          </a:bodyPr>
          <a:lstStyle/>
          <a:p>
            <a:r>
              <a:rPr lang="en-US" sz="3600" i="1" dirty="0">
                <a:solidFill>
                  <a:schemeClr val="bg1"/>
                </a:solidFill>
                <a:latin typeface="Arial" panose="020B0604020202020204" pitchFamily="34" charset="0"/>
                <a:cs typeface="Times New Roman" panose="02020603050405020304" pitchFamily="18" charset="0"/>
              </a:rPr>
              <a:t>Usable in hot beverages…</a:t>
            </a:r>
            <a:endParaRPr lang="en-US" sz="3600" dirty="0">
              <a:solidFill>
                <a:schemeClr val="bg1"/>
              </a:solidFill>
            </a:endParaRPr>
          </a:p>
        </p:txBody>
      </p:sp>
      <p:sp>
        <p:nvSpPr>
          <p:cNvPr id="8" name="TextBox 7">
            <a:extLst>
              <a:ext uri="{FF2B5EF4-FFF2-40B4-BE49-F238E27FC236}">
                <a16:creationId xmlns:a16="http://schemas.microsoft.com/office/drawing/2014/main" id="{1C140422-CA5D-BFA4-F657-88AFED3E692B}"/>
              </a:ext>
            </a:extLst>
          </p:cNvPr>
          <p:cNvSpPr txBox="1"/>
          <p:nvPr/>
        </p:nvSpPr>
        <p:spPr>
          <a:xfrm>
            <a:off x="214023" y="705748"/>
            <a:ext cx="6821567" cy="646331"/>
          </a:xfrm>
          <a:prstGeom prst="rect">
            <a:avLst/>
          </a:prstGeom>
          <a:noFill/>
        </p:spPr>
        <p:txBody>
          <a:bodyPr wrap="square">
            <a:spAutoFit/>
          </a:bodyPr>
          <a:lstStyle/>
          <a:p>
            <a:r>
              <a:rPr lang="en-US" sz="3600" i="1" dirty="0">
                <a:solidFill>
                  <a:schemeClr val="bg1"/>
                </a:solidFill>
                <a:latin typeface="Arial" panose="020B0604020202020204" pitchFamily="34" charset="0"/>
                <a:cs typeface="Times New Roman" panose="02020603050405020304" pitchFamily="18" charset="0"/>
              </a:rPr>
              <a:t>Usable in frozen beverages ……</a:t>
            </a:r>
            <a:endParaRPr lang="en-US" sz="3600" dirty="0">
              <a:solidFill>
                <a:schemeClr val="bg1"/>
              </a:solidFill>
            </a:endParaRPr>
          </a:p>
        </p:txBody>
      </p:sp>
      <p:pic>
        <p:nvPicPr>
          <p:cNvPr id="16" name="Picture 15">
            <a:extLst>
              <a:ext uri="{FF2B5EF4-FFF2-40B4-BE49-F238E27FC236}">
                <a16:creationId xmlns:a16="http://schemas.microsoft.com/office/drawing/2014/main" id="{CF909780-20AB-F8FA-BAC2-FD80D68E3EAD}"/>
              </a:ext>
            </a:extLst>
          </p:cNvPr>
          <p:cNvPicPr>
            <a:picLocks noChangeAspect="1"/>
          </p:cNvPicPr>
          <p:nvPr/>
        </p:nvPicPr>
        <p:blipFill>
          <a:blip r:embed="rId10"/>
          <a:stretch>
            <a:fillRect/>
          </a:stretch>
        </p:blipFill>
        <p:spPr>
          <a:xfrm rot="161239">
            <a:off x="269140" y="4220909"/>
            <a:ext cx="2988855" cy="2421227"/>
          </a:xfrm>
          <a:prstGeom prst="rect">
            <a:avLst/>
          </a:prstGeom>
        </p:spPr>
      </p:pic>
      <p:pic>
        <p:nvPicPr>
          <p:cNvPr id="34" name="Picture 33" descr="A cup of coffee&#10;&#10;Description automatically generated with medium confidence">
            <a:extLst>
              <a:ext uri="{FF2B5EF4-FFF2-40B4-BE49-F238E27FC236}">
                <a16:creationId xmlns:a16="http://schemas.microsoft.com/office/drawing/2014/main" id="{F9ADE8C9-C900-A927-46FB-C848A07D051F}"/>
              </a:ext>
            </a:extLst>
          </p:cNvPr>
          <p:cNvPicPr>
            <a:picLocks noChangeAspect="1"/>
          </p:cNvPicPr>
          <p:nvPr/>
        </p:nvPicPr>
        <p:blipFill>
          <a:blip r:embed="rId11"/>
          <a:stretch>
            <a:fillRect/>
          </a:stretch>
        </p:blipFill>
        <p:spPr>
          <a:xfrm rot="243346">
            <a:off x="8008843" y="3834310"/>
            <a:ext cx="2641045" cy="2584612"/>
          </a:xfrm>
          <a:prstGeom prst="rect">
            <a:avLst/>
          </a:prstGeom>
        </p:spPr>
      </p:pic>
    </p:spTree>
    <p:extLst>
      <p:ext uri="{BB962C8B-B14F-4D97-AF65-F5344CB8AC3E}">
        <p14:creationId xmlns:p14="http://schemas.microsoft.com/office/powerpoint/2010/main" val="326519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F03494-FC07-6D45-F8FF-B7D7E5D61799}"/>
              </a:ext>
            </a:extLst>
          </p:cNvPr>
          <p:cNvPicPr>
            <a:picLocks noChangeAspect="1"/>
          </p:cNvPicPr>
          <p:nvPr/>
        </p:nvPicPr>
        <p:blipFill rotWithShape="1">
          <a:blip r:embed="rId2"/>
          <a:srcRect t="13399" r="18906" b="36037"/>
          <a:stretch/>
        </p:blipFill>
        <p:spPr>
          <a:xfrm>
            <a:off x="0" y="0"/>
            <a:ext cx="12192000" cy="6858000"/>
          </a:xfrm>
          <a:prstGeom prst="rect">
            <a:avLst/>
          </a:prstGeom>
        </p:spPr>
      </p:pic>
      <p:sp>
        <p:nvSpPr>
          <p:cNvPr id="8" name="Title 1">
            <a:extLst>
              <a:ext uri="{FF2B5EF4-FFF2-40B4-BE49-F238E27FC236}">
                <a16:creationId xmlns:a16="http://schemas.microsoft.com/office/drawing/2014/main" id="{9F44549F-59B3-F8F5-D0ED-290B9423BF10}"/>
              </a:ext>
            </a:extLst>
          </p:cNvPr>
          <p:cNvSpPr txBox="1">
            <a:spLocks/>
          </p:cNvSpPr>
          <p:nvPr/>
        </p:nvSpPr>
        <p:spPr>
          <a:xfrm>
            <a:off x="588909" y="394283"/>
            <a:ext cx="10849558" cy="67304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400" b="0" kern="1200">
                <a:solidFill>
                  <a:schemeClr val="accent2">
                    <a:lumMod val="50000"/>
                  </a:schemeClr>
                </a:solidFill>
                <a:latin typeface="+mj-lt"/>
                <a:ea typeface="+mj-ea"/>
                <a:cs typeface="+mj-cs"/>
              </a:defRPr>
            </a:lvl1pPr>
          </a:lstStyle>
          <a:p>
            <a:r>
              <a:rPr lang="en-US" sz="36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What customers are saying about our straws…….. </a:t>
            </a:r>
            <a:endParaRPr lang="en-US" dirty="0">
              <a:solidFill>
                <a:schemeClr val="bg1"/>
              </a:solidFill>
            </a:endParaRPr>
          </a:p>
        </p:txBody>
      </p:sp>
      <p:sp>
        <p:nvSpPr>
          <p:cNvPr id="10" name="TextBox 9">
            <a:extLst>
              <a:ext uri="{FF2B5EF4-FFF2-40B4-BE49-F238E27FC236}">
                <a16:creationId xmlns:a16="http://schemas.microsoft.com/office/drawing/2014/main" id="{69ED15FA-D5DD-8E3A-09A4-BB0A31C63CEC}"/>
              </a:ext>
            </a:extLst>
          </p:cNvPr>
          <p:cNvSpPr txBox="1"/>
          <p:nvPr/>
        </p:nvSpPr>
        <p:spPr>
          <a:xfrm>
            <a:off x="7475179" y="3938559"/>
            <a:ext cx="6163732" cy="1323439"/>
          </a:xfrm>
          <a:prstGeom prst="rect">
            <a:avLst/>
          </a:prstGeom>
          <a:noFill/>
        </p:spPr>
        <p:txBody>
          <a:bodyPr wrap="square">
            <a:spAutoFit/>
          </a:bodyPr>
          <a:lstStyle/>
          <a:p>
            <a:pPr marL="0" marR="0" algn="l">
              <a:spcBef>
                <a:spcPts val="0"/>
              </a:spcBef>
              <a:spcAft>
                <a:spcPts val="0"/>
              </a:spcAft>
            </a:pPr>
            <a:r>
              <a:rPr lang="en-US" sz="1600" b="0" i="0" u="none" strike="noStrike" dirty="0">
                <a:solidFill>
                  <a:schemeClr val="bg1"/>
                </a:solidFill>
                <a:effectLst/>
                <a:latin typeface="Calibri" panose="020F0502020204030204" pitchFamily="34" charset="0"/>
              </a:rPr>
              <a:t>“All straws at Steuben’s will be Pura Vida Straws! </a:t>
            </a:r>
          </a:p>
          <a:p>
            <a:pPr marL="0" marR="0" algn="l">
              <a:spcBef>
                <a:spcPts val="0"/>
              </a:spcBef>
              <a:spcAft>
                <a:spcPts val="0"/>
              </a:spcAft>
            </a:pPr>
            <a:r>
              <a:rPr lang="en-US" sz="1600" b="0" i="0" u="none" strike="noStrike" dirty="0">
                <a:solidFill>
                  <a:schemeClr val="bg1"/>
                </a:solidFill>
                <a:effectLst/>
                <a:latin typeface="Calibri" panose="020F0502020204030204" pitchFamily="34" charset="0"/>
              </a:rPr>
              <a:t> </a:t>
            </a:r>
          </a:p>
          <a:p>
            <a:pPr lvl="4"/>
            <a:r>
              <a:rPr lang="en-US" sz="1600" b="0" i="0" u="none" strike="noStrike" dirty="0">
                <a:solidFill>
                  <a:schemeClr val="bg1"/>
                </a:solidFill>
                <a:effectLst/>
                <a:latin typeface="Calibri" panose="020F0502020204030204" pitchFamily="34" charset="0"/>
              </a:rPr>
              <a:t>Director of Hospitality </a:t>
            </a:r>
          </a:p>
          <a:p>
            <a:pPr lvl="4"/>
            <a:r>
              <a:rPr lang="en-US" sz="1600" b="0" i="0" u="none" strike="noStrike" dirty="0">
                <a:solidFill>
                  <a:schemeClr val="bg1"/>
                </a:solidFill>
                <a:effectLst/>
                <a:latin typeface="Calibri" panose="020F0502020204030204" pitchFamily="34" charset="0"/>
              </a:rPr>
              <a:t>Joey Casanova</a:t>
            </a:r>
          </a:p>
          <a:p>
            <a:pPr lvl="4"/>
            <a:r>
              <a:rPr lang="en-US" sz="1600" b="0" i="0" u="none" strike="noStrike" dirty="0">
                <a:solidFill>
                  <a:schemeClr val="bg1"/>
                </a:solidFill>
                <a:effectLst/>
                <a:latin typeface="Calibri" panose="020F0502020204030204" pitchFamily="34" charset="0"/>
              </a:rPr>
              <a:t>Steuben's Food Service</a:t>
            </a:r>
          </a:p>
        </p:txBody>
      </p:sp>
      <p:pic>
        <p:nvPicPr>
          <p:cNvPr id="11" name="Picture 10" descr="Logo, icon&#10;&#10;Description automatically generated">
            <a:extLst>
              <a:ext uri="{FF2B5EF4-FFF2-40B4-BE49-F238E27FC236}">
                <a16:creationId xmlns:a16="http://schemas.microsoft.com/office/drawing/2014/main" id="{15216AD6-D4ED-A39D-8AA2-E6A20CD9F06B}"/>
              </a:ext>
            </a:extLst>
          </p:cNvPr>
          <p:cNvPicPr>
            <a:picLocks noChangeAspect="1"/>
          </p:cNvPicPr>
          <p:nvPr/>
        </p:nvPicPr>
        <p:blipFill>
          <a:blip r:embed="rId3"/>
          <a:stretch>
            <a:fillRect/>
          </a:stretch>
        </p:blipFill>
        <p:spPr>
          <a:xfrm>
            <a:off x="5490219" y="2073342"/>
            <a:ext cx="1949010" cy="1949010"/>
          </a:xfrm>
          <a:prstGeom prst="rect">
            <a:avLst/>
          </a:prstGeom>
        </p:spPr>
      </p:pic>
      <p:pic>
        <p:nvPicPr>
          <p:cNvPr id="12" name="Picture 11" descr="Logo&#10;&#10;Description automatically generated">
            <a:extLst>
              <a:ext uri="{FF2B5EF4-FFF2-40B4-BE49-F238E27FC236}">
                <a16:creationId xmlns:a16="http://schemas.microsoft.com/office/drawing/2014/main" id="{F1636FD0-6B43-1FEB-6813-F45BA00DF338}"/>
              </a:ext>
            </a:extLst>
          </p:cNvPr>
          <p:cNvPicPr>
            <a:picLocks noChangeAspect="1"/>
          </p:cNvPicPr>
          <p:nvPr/>
        </p:nvPicPr>
        <p:blipFill>
          <a:blip r:embed="rId4"/>
          <a:stretch>
            <a:fillRect/>
          </a:stretch>
        </p:blipFill>
        <p:spPr>
          <a:xfrm>
            <a:off x="7125176" y="4233205"/>
            <a:ext cx="2123983" cy="2123983"/>
          </a:xfrm>
          <a:prstGeom prst="rect">
            <a:avLst/>
          </a:prstGeom>
        </p:spPr>
      </p:pic>
      <p:sp>
        <p:nvSpPr>
          <p:cNvPr id="14" name="TextBox 13">
            <a:extLst>
              <a:ext uri="{FF2B5EF4-FFF2-40B4-BE49-F238E27FC236}">
                <a16:creationId xmlns:a16="http://schemas.microsoft.com/office/drawing/2014/main" id="{1984820F-22C0-F35E-C95A-4B8E550503B2}"/>
              </a:ext>
            </a:extLst>
          </p:cNvPr>
          <p:cNvSpPr txBox="1"/>
          <p:nvPr/>
        </p:nvSpPr>
        <p:spPr>
          <a:xfrm>
            <a:off x="5700422" y="1596002"/>
            <a:ext cx="6372647" cy="1323439"/>
          </a:xfrm>
          <a:prstGeom prst="rect">
            <a:avLst/>
          </a:prstGeom>
          <a:noFill/>
        </p:spPr>
        <p:txBody>
          <a:bodyPr wrap="square">
            <a:spAutoFit/>
          </a:bodyPr>
          <a:lstStyle/>
          <a:p>
            <a:r>
              <a:rPr lang="en-US" sz="1600" b="0" i="0" u="none" strike="noStrike" dirty="0">
                <a:solidFill>
                  <a:schemeClr val="bg1"/>
                </a:solidFill>
                <a:effectLst/>
                <a:latin typeface="Calibri" panose="020F0502020204030204" pitchFamily="34" charset="0"/>
              </a:rPr>
              <a:t>“They work </a:t>
            </a:r>
            <a:r>
              <a:rPr lang="en-US" sz="1600" dirty="0">
                <a:solidFill>
                  <a:schemeClr val="bg1"/>
                </a:solidFill>
                <a:latin typeface="Calibri" panose="020F0502020204030204" pitchFamily="34" charset="0"/>
              </a:rPr>
              <a:t>great</a:t>
            </a:r>
            <a:r>
              <a:rPr lang="en-US" sz="1600" b="0" i="0" u="none" strike="noStrike" dirty="0">
                <a:solidFill>
                  <a:schemeClr val="bg1"/>
                </a:solidFill>
                <a:effectLst/>
                <a:latin typeface="Calibri" panose="020F0502020204030204" pitchFamily="34" charset="0"/>
              </a:rPr>
              <a:t> even with an Oreo shake- our chunkiest of  shakes!”</a:t>
            </a:r>
          </a:p>
          <a:p>
            <a:r>
              <a:rPr lang="en-US" sz="1600" b="0" i="0" u="none" strike="noStrike" dirty="0">
                <a:solidFill>
                  <a:schemeClr val="bg1"/>
                </a:solidFill>
                <a:effectLst/>
                <a:latin typeface="Calibri" panose="020F0502020204030204" pitchFamily="34" charset="0"/>
              </a:rPr>
              <a:t>  </a:t>
            </a:r>
          </a:p>
          <a:p>
            <a:pPr lvl="4"/>
            <a:r>
              <a:rPr lang="en-US" sz="1600" b="0" i="0" u="none" strike="noStrike" dirty="0">
                <a:solidFill>
                  <a:schemeClr val="bg1"/>
                </a:solidFill>
                <a:effectLst/>
                <a:latin typeface="Calibri" panose="020F0502020204030204" pitchFamily="34" charset="0"/>
              </a:rPr>
              <a:t>Joey Casanova </a:t>
            </a:r>
          </a:p>
          <a:p>
            <a:pPr lvl="4"/>
            <a:r>
              <a:rPr lang="en-US" sz="1600" b="0" i="0" u="none" strike="noStrike" dirty="0">
                <a:solidFill>
                  <a:schemeClr val="bg1"/>
                </a:solidFill>
                <a:effectLst/>
                <a:latin typeface="Calibri" panose="020F0502020204030204" pitchFamily="34" charset="0"/>
              </a:rPr>
              <a:t>Director of Hospitality</a:t>
            </a:r>
          </a:p>
          <a:p>
            <a:pPr lvl="4"/>
            <a:r>
              <a:rPr lang="en-US" sz="1600" b="0" i="0" u="none" strike="noStrike" dirty="0">
                <a:solidFill>
                  <a:schemeClr val="bg1"/>
                </a:solidFill>
                <a:effectLst/>
                <a:latin typeface="Calibri" panose="020F0502020204030204" pitchFamily="34" charset="0"/>
              </a:rPr>
              <a:t>Ace Eat Serve/Secret Sauce F&amp;B</a:t>
            </a:r>
            <a:endParaRPr lang="en-US" sz="1600" dirty="0">
              <a:solidFill>
                <a:schemeClr val="bg1"/>
              </a:solidFill>
            </a:endParaRPr>
          </a:p>
        </p:txBody>
      </p:sp>
      <p:sp>
        <p:nvSpPr>
          <p:cNvPr id="16" name="TextBox 15">
            <a:extLst>
              <a:ext uri="{FF2B5EF4-FFF2-40B4-BE49-F238E27FC236}">
                <a16:creationId xmlns:a16="http://schemas.microsoft.com/office/drawing/2014/main" id="{826D490B-10D5-D85D-3475-5D9762E68448}"/>
              </a:ext>
            </a:extLst>
          </p:cNvPr>
          <p:cNvSpPr txBox="1"/>
          <p:nvPr/>
        </p:nvSpPr>
        <p:spPr>
          <a:xfrm>
            <a:off x="277522" y="2580396"/>
            <a:ext cx="4789304" cy="3293209"/>
          </a:xfrm>
          <a:prstGeom prst="rect">
            <a:avLst/>
          </a:prstGeom>
          <a:noFill/>
        </p:spPr>
        <p:txBody>
          <a:bodyPr wrap="square">
            <a:spAutoFit/>
          </a:bodyPr>
          <a:lstStyle/>
          <a:p>
            <a:r>
              <a:rPr lang="en-US" sz="1600" b="0" i="0" u="none" strike="noStrike" dirty="0">
                <a:solidFill>
                  <a:schemeClr val="bg1"/>
                </a:solidFill>
                <a:effectLst/>
                <a:latin typeface="Calibri" panose="020F0502020204030204" pitchFamily="34" charset="0"/>
              </a:rPr>
              <a:t>It's been long overdue, but as a leader in the restaurant, bar and hospitality industry, it's exciting for me to see a straw product finally exists that does the right thing for the environment and serves the product needs of our industry.  I know there has been a lot of options out there, but none of them have been great in the last 5+ years and most are not truly compostable or break down properly.  PURA VIDA Bioplastics has succeeded in meeting the expectation, GREAT STUFF!!!</a:t>
            </a:r>
          </a:p>
          <a:p>
            <a:endParaRPr lang="en-US" sz="1600" dirty="0">
              <a:solidFill>
                <a:schemeClr val="bg1"/>
              </a:solidFill>
              <a:latin typeface="Calibri" panose="020F0502020204030204" pitchFamily="34" charset="0"/>
            </a:endParaRPr>
          </a:p>
          <a:p>
            <a:pPr lvl="5"/>
            <a:r>
              <a:rPr lang="en-US" sz="1600" dirty="0">
                <a:solidFill>
                  <a:schemeClr val="bg1"/>
                </a:solidFill>
                <a:latin typeface="Calibri" panose="020F0502020204030204" pitchFamily="34" charset="0"/>
              </a:rPr>
              <a:t>Josh Mayo</a:t>
            </a:r>
          </a:p>
          <a:p>
            <a:pPr lvl="5"/>
            <a:r>
              <a:rPr lang="en-US" sz="1600" dirty="0">
                <a:solidFill>
                  <a:schemeClr val="bg1"/>
                </a:solidFill>
                <a:latin typeface="Calibri" panose="020F0502020204030204" pitchFamily="34" charset="0"/>
              </a:rPr>
              <a:t>Founder, Managing Partner</a:t>
            </a:r>
          </a:p>
          <a:p>
            <a:pPr lvl="5"/>
            <a:r>
              <a:rPr lang="en-US" sz="1600" dirty="0">
                <a:solidFill>
                  <a:schemeClr val="bg1"/>
                </a:solidFill>
                <a:latin typeface="Calibri" panose="020F0502020204030204" pitchFamily="34" charset="0"/>
              </a:rPr>
              <a:t>Spark Hospitality</a:t>
            </a:r>
            <a:endParaRPr lang="en-US" sz="1600" dirty="0">
              <a:solidFill>
                <a:schemeClr val="bg1"/>
              </a:solidFill>
            </a:endParaRPr>
          </a:p>
        </p:txBody>
      </p:sp>
      <p:pic>
        <p:nvPicPr>
          <p:cNvPr id="17" name="Picture 16" descr="Text&#10;&#10;Description automatically generated">
            <a:extLst>
              <a:ext uri="{FF2B5EF4-FFF2-40B4-BE49-F238E27FC236}">
                <a16:creationId xmlns:a16="http://schemas.microsoft.com/office/drawing/2014/main" id="{1AE27078-E2A4-7C1C-D5A7-FEAD96EE9AD1}"/>
              </a:ext>
            </a:extLst>
          </p:cNvPr>
          <p:cNvPicPr>
            <a:picLocks noChangeAspect="1"/>
          </p:cNvPicPr>
          <p:nvPr/>
        </p:nvPicPr>
        <p:blipFill>
          <a:blip r:embed="rId5"/>
          <a:stretch>
            <a:fillRect/>
          </a:stretch>
        </p:blipFill>
        <p:spPr>
          <a:xfrm>
            <a:off x="-392886" y="1662418"/>
            <a:ext cx="3186786" cy="799361"/>
          </a:xfrm>
          <a:prstGeom prst="rect">
            <a:avLst/>
          </a:prstGeom>
        </p:spPr>
      </p:pic>
    </p:spTree>
    <p:extLst>
      <p:ext uri="{BB962C8B-B14F-4D97-AF65-F5344CB8AC3E}">
        <p14:creationId xmlns:p14="http://schemas.microsoft.com/office/powerpoint/2010/main" val="306031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617D3-C178-541F-05C2-3B611AAD42C9}"/>
              </a:ext>
            </a:extLst>
          </p:cNvPr>
          <p:cNvPicPr>
            <a:picLocks noChangeAspect="1"/>
          </p:cNvPicPr>
          <p:nvPr/>
        </p:nvPicPr>
        <p:blipFill rotWithShape="1">
          <a:blip r:embed="rId2"/>
          <a:srcRect t="13399" r="21846" b="37947"/>
          <a:stretch/>
        </p:blipFill>
        <p:spPr>
          <a:xfrm rot="16200000">
            <a:off x="2667000" y="-2667000"/>
            <a:ext cx="6858000" cy="12192000"/>
          </a:xfrm>
          <a:prstGeom prst="rect">
            <a:avLst/>
          </a:prstGeom>
        </p:spPr>
      </p:pic>
      <p:sp>
        <p:nvSpPr>
          <p:cNvPr id="7" name="Text Placeholder 6"/>
          <p:cNvSpPr>
            <a:spLocks noGrp="1"/>
          </p:cNvSpPr>
          <p:nvPr>
            <p:ph type="body" idx="1"/>
          </p:nvPr>
        </p:nvSpPr>
        <p:spPr>
          <a:xfrm>
            <a:off x="342674" y="1313275"/>
            <a:ext cx="4572000" cy="766588"/>
          </a:xfrm>
        </p:spPr>
        <p:txBody>
          <a:bodyPr>
            <a:noAutofit/>
          </a:bodyPr>
          <a:lstStyle/>
          <a:p>
            <a:pPr algn="ctr">
              <a:spcAft>
                <a:spcPts val="300"/>
              </a:spcAft>
            </a:pPr>
            <a:r>
              <a:rPr lang="en-US" b="1" dirty="0">
                <a:solidFill>
                  <a:schemeClr val="bg1"/>
                </a:solidFill>
                <a:latin typeface="Calibri" panose="020F0502020204030204" pitchFamily="34" charset="0"/>
                <a:cs typeface="Calibri" panose="020F0502020204030204" pitchFamily="34" charset="0"/>
              </a:rPr>
              <a:t>Pura Vida Manufacturing Plant</a:t>
            </a:r>
          </a:p>
          <a:p>
            <a:pPr algn="ctr">
              <a:spcAft>
                <a:spcPts val="300"/>
              </a:spcAft>
            </a:pPr>
            <a:r>
              <a:rPr lang="en-US" b="1" dirty="0">
                <a:solidFill>
                  <a:schemeClr val="bg1"/>
                </a:solidFill>
                <a:latin typeface="Calibri" panose="020F0502020204030204" pitchFamily="34" charset="0"/>
                <a:cs typeface="Calibri" panose="020F0502020204030204" pitchFamily="34" charset="0"/>
              </a:rPr>
              <a:t>7214 Harms Road </a:t>
            </a:r>
          </a:p>
          <a:p>
            <a:pPr algn="ctr">
              <a:spcAft>
                <a:spcPts val="300"/>
              </a:spcAft>
            </a:pPr>
            <a:r>
              <a:rPr lang="en-US" b="1" dirty="0">
                <a:solidFill>
                  <a:schemeClr val="bg1"/>
                </a:solidFill>
                <a:latin typeface="Calibri" panose="020F0502020204030204" pitchFamily="34" charset="0"/>
                <a:cs typeface="Calibri" panose="020F0502020204030204" pitchFamily="34" charset="0"/>
              </a:rPr>
              <a:t>Houston, TX 77041</a:t>
            </a:r>
          </a:p>
        </p:txBody>
      </p:sp>
      <p:sp>
        <p:nvSpPr>
          <p:cNvPr id="11" name="Title 1">
            <a:extLst>
              <a:ext uri="{FF2B5EF4-FFF2-40B4-BE49-F238E27FC236}">
                <a16:creationId xmlns:a16="http://schemas.microsoft.com/office/drawing/2014/main" id="{9B051FA8-B205-7093-2C9B-2169957BDEB4}"/>
              </a:ext>
            </a:extLst>
          </p:cNvPr>
          <p:cNvSpPr txBox="1">
            <a:spLocks/>
          </p:cNvSpPr>
          <p:nvPr/>
        </p:nvSpPr>
        <p:spPr>
          <a:xfrm>
            <a:off x="408031" y="292743"/>
            <a:ext cx="7188312" cy="7277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sz="36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Current Manufacturing Capacity</a:t>
            </a:r>
            <a:endParaRPr lang="en-US" dirty="0">
              <a:solidFill>
                <a:schemeClr val="bg1"/>
              </a:solidFill>
            </a:endParaRPr>
          </a:p>
        </p:txBody>
      </p:sp>
      <p:graphicFrame>
        <p:nvGraphicFramePr>
          <p:cNvPr id="12" name="Content Placeholder 4">
            <a:extLst>
              <a:ext uri="{FF2B5EF4-FFF2-40B4-BE49-F238E27FC236}">
                <a16:creationId xmlns:a16="http://schemas.microsoft.com/office/drawing/2014/main" id="{AFD64B95-4DF2-697E-6FE0-7AE6A221267C}"/>
              </a:ext>
            </a:extLst>
          </p:cNvPr>
          <p:cNvGraphicFramePr>
            <a:graphicFrameLocks/>
          </p:cNvGraphicFramePr>
          <p:nvPr>
            <p:extLst>
              <p:ext uri="{D42A27DB-BD31-4B8C-83A1-F6EECF244321}">
                <p14:modId xmlns:p14="http://schemas.microsoft.com/office/powerpoint/2010/main" val="3401209965"/>
              </p:ext>
            </p:extLst>
          </p:nvPr>
        </p:nvGraphicFramePr>
        <p:xfrm>
          <a:off x="5174555" y="3428999"/>
          <a:ext cx="6534810" cy="1636247"/>
        </p:xfrm>
        <a:graphic>
          <a:graphicData uri="http://schemas.openxmlformats.org/drawingml/2006/table">
            <a:tbl>
              <a:tblPr firstRow="1" bandRow="1">
                <a:tableStyleId>{D27102A9-8310-4765-A935-A1911B00CA55}</a:tableStyleId>
              </a:tblPr>
              <a:tblGrid>
                <a:gridCol w="1149704">
                  <a:extLst>
                    <a:ext uri="{9D8B030D-6E8A-4147-A177-3AD203B41FA5}">
                      <a16:colId xmlns:a16="http://schemas.microsoft.com/office/drawing/2014/main" val="20000"/>
                    </a:ext>
                  </a:extLst>
                </a:gridCol>
                <a:gridCol w="2559844">
                  <a:extLst>
                    <a:ext uri="{9D8B030D-6E8A-4147-A177-3AD203B41FA5}">
                      <a16:colId xmlns:a16="http://schemas.microsoft.com/office/drawing/2014/main" val="20001"/>
                    </a:ext>
                  </a:extLst>
                </a:gridCol>
                <a:gridCol w="2825262">
                  <a:extLst>
                    <a:ext uri="{9D8B030D-6E8A-4147-A177-3AD203B41FA5}">
                      <a16:colId xmlns:a16="http://schemas.microsoft.com/office/drawing/2014/main" val="20002"/>
                    </a:ext>
                  </a:extLst>
                </a:gridCol>
              </a:tblGrid>
              <a:tr h="474785">
                <a:tc>
                  <a:txBody>
                    <a:bodyPr/>
                    <a:lstStyle/>
                    <a:p>
                      <a:pPr algn="ctr"/>
                      <a:r>
                        <a:rPr lang="en-US" dirty="0">
                          <a:solidFill>
                            <a:schemeClr val="bg1"/>
                          </a:solidFill>
                          <a:latin typeface="Calibri" panose="020F0502020204030204" pitchFamily="34" charset="0"/>
                          <a:cs typeface="Calibri" panose="020F0502020204030204" pitchFamily="34" charset="0"/>
                        </a:rPr>
                        <a:t>Year</a:t>
                      </a:r>
                    </a:p>
                  </a:txBody>
                  <a:tcPr anchor="ctr"/>
                </a:tc>
                <a:tc>
                  <a:txBody>
                    <a:bodyPr/>
                    <a:lstStyle/>
                    <a:p>
                      <a:pPr algn="ctr"/>
                      <a:r>
                        <a:rPr lang="en-US" dirty="0">
                          <a:solidFill>
                            <a:schemeClr val="bg1"/>
                          </a:solidFill>
                          <a:latin typeface="Calibri" panose="020F0502020204030204" pitchFamily="34" charset="0"/>
                          <a:cs typeface="Calibri" panose="020F0502020204030204" pitchFamily="34" charset="0"/>
                        </a:rPr>
                        <a:t>Manufacturing Lines</a:t>
                      </a:r>
                    </a:p>
                  </a:txBody>
                  <a:tcPr anchor="ctr"/>
                </a:tc>
                <a:tc>
                  <a:txBody>
                    <a:bodyPr/>
                    <a:lstStyle/>
                    <a:p>
                      <a:pPr algn="ctr"/>
                      <a:r>
                        <a:rPr lang="en-US" dirty="0">
                          <a:solidFill>
                            <a:schemeClr val="bg1"/>
                          </a:solidFill>
                          <a:latin typeface="Calibri" panose="020F0502020204030204" pitchFamily="34" charset="0"/>
                          <a:cs typeface="Calibri" panose="020F0502020204030204" pitchFamily="34" charset="0"/>
                        </a:rPr>
                        <a:t>Straws Produced / Month</a:t>
                      </a:r>
                    </a:p>
                  </a:txBody>
                  <a:tcPr anchor="ctr"/>
                </a:tc>
                <a:extLst>
                  <a:ext uri="{0D108BD9-81ED-4DB2-BD59-A6C34878D82A}">
                    <a16:rowId xmlns:a16="http://schemas.microsoft.com/office/drawing/2014/main" val="10000"/>
                  </a:ext>
                </a:extLst>
              </a:tr>
              <a:tr h="379181">
                <a:tc>
                  <a:txBody>
                    <a:bodyPr/>
                    <a:lstStyle/>
                    <a:p>
                      <a:pPr algn="ctr"/>
                      <a:r>
                        <a:rPr lang="en-US" dirty="0">
                          <a:solidFill>
                            <a:schemeClr val="bg1"/>
                          </a:solidFill>
                          <a:latin typeface="Calibri" panose="020F0502020204030204" pitchFamily="34" charset="0"/>
                          <a:cs typeface="Calibri" panose="020F0502020204030204" pitchFamily="34" charset="0"/>
                        </a:rPr>
                        <a:t>2021</a:t>
                      </a:r>
                    </a:p>
                  </a:txBody>
                  <a:tcPr anchor="ctr"/>
                </a:tc>
                <a:tc>
                  <a:txBody>
                    <a:bodyPr/>
                    <a:lstStyle/>
                    <a:p>
                      <a:pPr algn="ctr"/>
                      <a:r>
                        <a:rPr lang="en-US" dirty="0">
                          <a:solidFill>
                            <a:schemeClr val="bg1"/>
                          </a:solidFill>
                          <a:latin typeface="Calibri" panose="020F0502020204030204" pitchFamily="34" charset="0"/>
                          <a:cs typeface="Calibri" panose="020F0502020204030204" pitchFamily="34" charset="0"/>
                        </a:rPr>
                        <a:t>1</a:t>
                      </a:r>
                    </a:p>
                  </a:txBody>
                  <a:tcPr anchor="ctr"/>
                </a:tc>
                <a:tc>
                  <a:txBody>
                    <a:bodyPr/>
                    <a:lstStyle/>
                    <a:p>
                      <a:pPr algn="ctr"/>
                      <a:r>
                        <a:rPr lang="en-US" dirty="0">
                          <a:solidFill>
                            <a:schemeClr val="bg1"/>
                          </a:solidFill>
                          <a:latin typeface="Calibri" panose="020F0502020204030204" pitchFamily="34" charset="0"/>
                          <a:cs typeface="Calibri" panose="020F0502020204030204" pitchFamily="34" charset="0"/>
                        </a:rPr>
                        <a:t>30,000,000</a:t>
                      </a:r>
                    </a:p>
                  </a:txBody>
                  <a:tcPr anchor="ctr"/>
                </a:tc>
                <a:extLst>
                  <a:ext uri="{0D108BD9-81ED-4DB2-BD59-A6C34878D82A}">
                    <a16:rowId xmlns:a16="http://schemas.microsoft.com/office/drawing/2014/main" val="10001"/>
                  </a:ext>
                </a:extLst>
              </a:tr>
              <a:tr h="404295">
                <a:tc>
                  <a:txBody>
                    <a:bodyPr/>
                    <a:lstStyle/>
                    <a:p>
                      <a:pPr algn="ctr"/>
                      <a:r>
                        <a:rPr lang="en-US" dirty="0">
                          <a:solidFill>
                            <a:schemeClr val="bg1"/>
                          </a:solidFill>
                          <a:latin typeface="Calibri" panose="020F0502020204030204" pitchFamily="34" charset="0"/>
                          <a:cs typeface="Calibri" panose="020F0502020204030204" pitchFamily="34" charset="0"/>
                        </a:rPr>
                        <a:t>2022</a:t>
                      </a:r>
                    </a:p>
                  </a:txBody>
                  <a:tcPr anchor="ctr"/>
                </a:tc>
                <a:tc>
                  <a:txBody>
                    <a:bodyPr/>
                    <a:lstStyle/>
                    <a:p>
                      <a:pPr algn="ctr"/>
                      <a:r>
                        <a:rPr lang="en-US" dirty="0">
                          <a:solidFill>
                            <a:schemeClr val="bg1"/>
                          </a:solidFill>
                          <a:latin typeface="Calibri" panose="020F0502020204030204" pitchFamily="34" charset="0"/>
                          <a:cs typeface="Calibri" panose="020F0502020204030204" pitchFamily="34" charset="0"/>
                        </a:rPr>
                        <a:t>5</a:t>
                      </a:r>
                    </a:p>
                  </a:txBody>
                  <a:tcPr anchor="ctr"/>
                </a:tc>
                <a:tc>
                  <a:txBody>
                    <a:bodyPr/>
                    <a:lstStyle/>
                    <a:p>
                      <a:pPr algn="ctr"/>
                      <a:r>
                        <a:rPr lang="en-US" dirty="0">
                          <a:solidFill>
                            <a:schemeClr val="bg1"/>
                          </a:solidFill>
                          <a:latin typeface="Calibri" panose="020F0502020204030204" pitchFamily="34" charset="0"/>
                          <a:cs typeface="Calibri" panose="020F0502020204030204" pitchFamily="34" charset="0"/>
                        </a:rPr>
                        <a:t>150,000,000</a:t>
                      </a:r>
                    </a:p>
                  </a:txBody>
                  <a:tcPr anchor="ctr"/>
                </a:tc>
                <a:extLst>
                  <a:ext uri="{0D108BD9-81ED-4DB2-BD59-A6C34878D82A}">
                    <a16:rowId xmlns:a16="http://schemas.microsoft.com/office/drawing/2014/main" val="10002"/>
                  </a:ext>
                </a:extLst>
              </a:tr>
              <a:tr h="377986">
                <a:tc>
                  <a:txBody>
                    <a:bodyPr/>
                    <a:lstStyle/>
                    <a:p>
                      <a:pPr algn="ctr"/>
                      <a:r>
                        <a:rPr lang="en-US" dirty="0">
                          <a:solidFill>
                            <a:schemeClr val="bg1"/>
                          </a:solidFill>
                          <a:latin typeface="Calibri" panose="020F0502020204030204" pitchFamily="34" charset="0"/>
                          <a:cs typeface="Calibri" panose="020F0502020204030204" pitchFamily="34" charset="0"/>
                        </a:rPr>
                        <a:t>2023</a:t>
                      </a:r>
                    </a:p>
                  </a:txBody>
                  <a:tcPr anchor="ctr"/>
                </a:tc>
                <a:tc>
                  <a:txBody>
                    <a:bodyPr/>
                    <a:lstStyle/>
                    <a:p>
                      <a:pPr algn="ctr"/>
                      <a:r>
                        <a:rPr lang="en-US" dirty="0">
                          <a:solidFill>
                            <a:schemeClr val="bg1"/>
                          </a:solidFill>
                          <a:latin typeface="Calibri" panose="020F0502020204030204" pitchFamily="34" charset="0"/>
                          <a:cs typeface="Calibri" panose="020F0502020204030204" pitchFamily="34" charset="0"/>
                        </a:rPr>
                        <a:t>11</a:t>
                      </a:r>
                    </a:p>
                  </a:txBody>
                  <a:tcPr anchor="ctr"/>
                </a:tc>
                <a:tc>
                  <a:txBody>
                    <a:bodyPr/>
                    <a:lstStyle/>
                    <a:p>
                      <a:pPr algn="ctr"/>
                      <a:r>
                        <a:rPr lang="en-US" dirty="0">
                          <a:solidFill>
                            <a:schemeClr val="bg1"/>
                          </a:solidFill>
                          <a:latin typeface="Calibri" panose="020F0502020204030204" pitchFamily="34" charset="0"/>
                          <a:cs typeface="Calibri" panose="020F0502020204030204" pitchFamily="34" charset="0"/>
                        </a:rPr>
                        <a:t>330,000,000</a:t>
                      </a:r>
                    </a:p>
                  </a:txBody>
                  <a:tcPr anchor="ctr"/>
                </a:tc>
                <a:extLst>
                  <a:ext uri="{0D108BD9-81ED-4DB2-BD59-A6C34878D82A}">
                    <a16:rowId xmlns:a16="http://schemas.microsoft.com/office/drawing/2014/main" val="10003"/>
                  </a:ext>
                </a:extLst>
              </a:tr>
            </a:tbl>
          </a:graphicData>
        </a:graphic>
      </p:graphicFrame>
      <p:pic>
        <p:nvPicPr>
          <p:cNvPr id="5" name="Picture 4">
            <a:extLst>
              <a:ext uri="{FF2B5EF4-FFF2-40B4-BE49-F238E27FC236}">
                <a16:creationId xmlns:a16="http://schemas.microsoft.com/office/drawing/2014/main" id="{C6D506CB-F20F-E8DE-8F87-5EABF1189B17}"/>
              </a:ext>
            </a:extLst>
          </p:cNvPr>
          <p:cNvPicPr>
            <a:picLocks noChangeAspect="1"/>
          </p:cNvPicPr>
          <p:nvPr/>
        </p:nvPicPr>
        <p:blipFill>
          <a:blip r:embed="rId3"/>
          <a:srcRect/>
          <a:stretch/>
        </p:blipFill>
        <p:spPr>
          <a:xfrm>
            <a:off x="565427" y="2288332"/>
            <a:ext cx="4126494" cy="4126494"/>
          </a:xfrm>
          <a:prstGeom prst="rect">
            <a:avLst/>
          </a:prstGeom>
        </p:spPr>
      </p:pic>
    </p:spTree>
    <p:extLst>
      <p:ext uri="{BB962C8B-B14F-4D97-AF65-F5344CB8AC3E}">
        <p14:creationId xmlns:p14="http://schemas.microsoft.com/office/powerpoint/2010/main" val="21272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70C38-F17C-7054-914F-C96B3C0AFE45}"/>
              </a:ext>
            </a:extLst>
          </p:cNvPr>
          <p:cNvPicPr>
            <a:picLocks noChangeAspect="1"/>
          </p:cNvPicPr>
          <p:nvPr/>
        </p:nvPicPr>
        <p:blipFill rotWithShape="1">
          <a:blip r:embed="rId2"/>
          <a:srcRect t="13399" r="18906" b="36037"/>
          <a:stretch/>
        </p:blipFill>
        <p:spPr>
          <a:xfrm rot="5400000">
            <a:off x="2667000" y="-2667000"/>
            <a:ext cx="6858000" cy="12192000"/>
          </a:xfrm>
          <a:prstGeom prst="rect">
            <a:avLst/>
          </a:prstGeom>
        </p:spPr>
      </p:pic>
      <p:sp>
        <p:nvSpPr>
          <p:cNvPr id="7" name="Text Placeholder 6"/>
          <p:cNvSpPr>
            <a:spLocks noGrp="1"/>
          </p:cNvSpPr>
          <p:nvPr>
            <p:ph type="body" idx="1"/>
          </p:nvPr>
        </p:nvSpPr>
        <p:spPr>
          <a:xfrm>
            <a:off x="778411" y="1661881"/>
            <a:ext cx="5317589" cy="766588"/>
          </a:xfrm>
        </p:spPr>
        <p:txBody>
          <a:bodyPr>
            <a:normAutofit/>
          </a:bodyPr>
          <a:lstStyle/>
          <a:p>
            <a:r>
              <a:rPr lang="en-US" sz="2400" b="1" dirty="0">
                <a:solidFill>
                  <a:schemeClr val="bg1"/>
                </a:solidFill>
                <a:latin typeface="Calibri" panose="020F0502020204030204" pitchFamily="34" charset="0"/>
                <a:cs typeface="Calibri" panose="020F0502020204030204" pitchFamily="34" charset="0"/>
              </a:rPr>
              <a:t>Pura Vida Future Manufacturing Plant</a:t>
            </a:r>
          </a:p>
        </p:txBody>
      </p:sp>
      <p:sp>
        <p:nvSpPr>
          <p:cNvPr id="8" name="Content Placeholder 7"/>
          <p:cNvSpPr>
            <a:spLocks noGrp="1"/>
          </p:cNvSpPr>
          <p:nvPr>
            <p:ph sz="half" idx="2"/>
          </p:nvPr>
        </p:nvSpPr>
        <p:spPr>
          <a:xfrm>
            <a:off x="895642" y="2649007"/>
            <a:ext cx="4572000" cy="3349140"/>
          </a:xfrm>
        </p:spPr>
        <p:txBody>
          <a:bodyPr>
            <a:normAutofit/>
          </a:bodyPr>
          <a:lstStyle/>
          <a:p>
            <a:r>
              <a:rPr lang="en-US" sz="2000" dirty="0">
                <a:solidFill>
                  <a:schemeClr val="bg1"/>
                </a:solidFill>
                <a:latin typeface="Calibri" panose="020F0502020204030204" pitchFamily="34" charset="0"/>
                <a:cs typeface="Calibri" panose="020F0502020204030204" pitchFamily="34" charset="0"/>
              </a:rPr>
              <a:t>Pura Vida is currently negotiating our North American manufacturing expansion to the States of Georgia and Arizona to aide in logistics and demand of our customers.</a:t>
            </a:r>
          </a:p>
          <a:p>
            <a:r>
              <a:rPr lang="en-US" sz="2000" dirty="0">
                <a:solidFill>
                  <a:schemeClr val="bg1"/>
                </a:solidFill>
                <a:latin typeface="Calibri" panose="020F0502020204030204" pitchFamily="34" charset="0"/>
                <a:cs typeface="Calibri" panose="020F0502020204030204" pitchFamily="34" charset="0"/>
              </a:rPr>
              <a:t>Pura Vida is in negotiations with Bahamas, Costa Rica and Canada to expand manufacturing internationally.</a:t>
            </a:r>
          </a:p>
        </p:txBody>
      </p:sp>
      <p:sp>
        <p:nvSpPr>
          <p:cNvPr id="11" name="Title 1">
            <a:extLst>
              <a:ext uri="{FF2B5EF4-FFF2-40B4-BE49-F238E27FC236}">
                <a16:creationId xmlns:a16="http://schemas.microsoft.com/office/drawing/2014/main" id="{9B051FA8-B205-7093-2C9B-2169957BDEB4}"/>
              </a:ext>
            </a:extLst>
          </p:cNvPr>
          <p:cNvSpPr txBox="1">
            <a:spLocks/>
          </p:cNvSpPr>
          <p:nvPr/>
        </p:nvSpPr>
        <p:spPr>
          <a:xfrm>
            <a:off x="565427" y="410547"/>
            <a:ext cx="7188312" cy="7277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sz="36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Our Expansion</a:t>
            </a:r>
            <a:endParaRPr lang="en-US" dirty="0">
              <a:solidFill>
                <a:schemeClr val="bg1"/>
              </a:solidFill>
            </a:endParaRPr>
          </a:p>
        </p:txBody>
      </p:sp>
      <p:graphicFrame>
        <p:nvGraphicFramePr>
          <p:cNvPr id="12" name="Content Placeholder 6" descr="Interconnected Rings diagram showing three groups in overlapping circles">
            <a:extLst>
              <a:ext uri="{FF2B5EF4-FFF2-40B4-BE49-F238E27FC236}">
                <a16:creationId xmlns:a16="http://schemas.microsoft.com/office/drawing/2014/main" id="{0EF8FDDC-EA9C-883C-AF47-B379D9A5FD67}"/>
              </a:ext>
            </a:extLst>
          </p:cNvPr>
          <p:cNvGraphicFramePr>
            <a:graphicFrameLocks/>
          </p:cNvGraphicFramePr>
          <p:nvPr>
            <p:extLst>
              <p:ext uri="{D42A27DB-BD31-4B8C-83A1-F6EECF244321}">
                <p14:modId xmlns:p14="http://schemas.microsoft.com/office/powerpoint/2010/main" val="667896204"/>
              </p:ext>
            </p:extLst>
          </p:nvPr>
        </p:nvGraphicFramePr>
        <p:xfrm>
          <a:off x="6278563" y="1573213"/>
          <a:ext cx="4572000" cy="4141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722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drop of water on a leaf&#10;&#10;Description automatically generated">
            <a:extLst>
              <a:ext uri="{FF2B5EF4-FFF2-40B4-BE49-F238E27FC236}">
                <a16:creationId xmlns:a16="http://schemas.microsoft.com/office/drawing/2014/main" id="{08CC4FCF-C94F-22D0-8647-779E67808A5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Lst>
          </a:blip>
          <a:srcRect l="1274" t="16700"/>
          <a:stretch/>
        </p:blipFill>
        <p:spPr>
          <a:xfrm>
            <a:off x="0" y="0"/>
            <a:ext cx="12192000" cy="6858000"/>
          </a:xfrm>
          <a:prstGeom prst="rect">
            <a:avLst/>
          </a:prstGeom>
        </p:spPr>
      </p:pic>
      <p:sp>
        <p:nvSpPr>
          <p:cNvPr id="2" name="Title 1"/>
          <p:cNvSpPr>
            <a:spLocks noGrp="1"/>
          </p:cNvSpPr>
          <p:nvPr>
            <p:ph type="title"/>
          </p:nvPr>
        </p:nvSpPr>
        <p:spPr>
          <a:xfrm>
            <a:off x="718612" y="331638"/>
            <a:ext cx="9509759" cy="799639"/>
          </a:xfrm>
        </p:spPr>
        <p:txBody>
          <a:bodyPr>
            <a:normAutofit/>
          </a:bodyPr>
          <a:lstStyle/>
          <a:p>
            <a:r>
              <a:rPr lang="en-US" sz="3600" i="1" dirty="0">
                <a:solidFill>
                  <a:schemeClr val="bg1"/>
                </a:solidFill>
                <a:latin typeface="Arial" panose="020B0604020202020204" pitchFamily="34" charset="0"/>
                <a:ea typeface="Times New Roman" panose="02020603050405020304" pitchFamily="18" charset="0"/>
                <a:cs typeface="Arial" panose="020B0604020202020204" pitchFamily="34" charset="0"/>
              </a:rPr>
              <a:t>Introduction</a:t>
            </a:r>
            <a:endParaRPr lang="en-US" sz="36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18611" y="1357884"/>
            <a:ext cx="10594431" cy="4142232"/>
          </a:xfrm>
        </p:spPr>
        <p:txBody>
          <a:bodyPr>
            <a:normAutofit/>
          </a:bodyPr>
          <a:lstStyle/>
          <a:p>
            <a:pPr marL="45720" indent="0" algn="l">
              <a:spcBef>
                <a:spcPts val="600"/>
              </a:spcBef>
              <a:buNone/>
            </a:pPr>
            <a:r>
              <a:rPr lang="en-US" sz="2100" b="1" i="0" dirty="0">
                <a:solidFill>
                  <a:schemeClr val="bg1"/>
                </a:solidFill>
                <a:effectLst/>
                <a:latin typeface="Calibri" panose="020F0502020204030204" pitchFamily="34" charset="0"/>
                <a:cs typeface="Calibri" panose="020F0502020204030204" pitchFamily="34" charset="0"/>
              </a:rPr>
              <a:t>Our Mission</a:t>
            </a:r>
          </a:p>
          <a:p>
            <a:pPr marL="45720" indent="0" algn="l">
              <a:spcBef>
                <a:spcPts val="600"/>
              </a:spcBef>
              <a:buNone/>
            </a:pPr>
            <a:r>
              <a:rPr lang="en-US" sz="2100" b="0" i="0" dirty="0">
                <a:solidFill>
                  <a:schemeClr val="bg1"/>
                </a:solidFill>
                <a:effectLst/>
                <a:latin typeface="Calibri" panose="020F0502020204030204" pitchFamily="34" charset="0"/>
                <a:cs typeface="Calibri" panose="020F0502020204030204" pitchFamily="34" charset="0"/>
              </a:rPr>
              <a:t>To prevent plastic pollution by providing alternative bio-based products. While promoting clean-up movements around the world, Pura Vida Bioplastics is much more than a company with a product. We are a movement focused on educating consumers about the effects that single-use plastics have on the environment and how to know the difference of a truly green product, versus that of misleading greenwashed products.</a:t>
            </a:r>
          </a:p>
          <a:p>
            <a:pPr marL="45720" indent="0" algn="l">
              <a:buNone/>
            </a:pPr>
            <a:r>
              <a:rPr lang="en-US" sz="2100" b="1" i="0" dirty="0">
                <a:solidFill>
                  <a:schemeClr val="bg1"/>
                </a:solidFill>
                <a:effectLst/>
                <a:latin typeface="Calibri" panose="020F0502020204030204" pitchFamily="34" charset="0"/>
                <a:cs typeface="Calibri" panose="020F0502020204030204" pitchFamily="34" charset="0"/>
              </a:rPr>
              <a:t>Our Vision</a:t>
            </a:r>
          </a:p>
          <a:p>
            <a:pPr marL="45720" indent="0" algn="l">
              <a:spcBef>
                <a:spcPts val="600"/>
              </a:spcBef>
              <a:buNone/>
            </a:pPr>
            <a:r>
              <a:rPr lang="en-US" sz="2100" b="0" i="0" dirty="0">
                <a:solidFill>
                  <a:schemeClr val="bg1"/>
                </a:solidFill>
                <a:effectLst/>
                <a:latin typeface="Calibri" panose="020F0502020204030204" pitchFamily="34" charset="0"/>
                <a:cs typeface="Calibri" panose="020F0502020204030204" pitchFamily="34" charset="0"/>
              </a:rPr>
              <a:t>A world devoid of plastics allowing our air to restore, </a:t>
            </a:r>
            <a:r>
              <a:rPr lang="en-US" sz="2100" dirty="0">
                <a:solidFill>
                  <a:schemeClr val="bg1"/>
                </a:solidFill>
                <a:latin typeface="Calibri" panose="020F0502020204030204" pitchFamily="34" charset="0"/>
                <a:cs typeface="Calibri" panose="020F0502020204030204" pitchFamily="34" charset="0"/>
              </a:rPr>
              <a:t>our</a:t>
            </a:r>
            <a:r>
              <a:rPr lang="en-US" sz="2100" b="0" i="0" dirty="0">
                <a:solidFill>
                  <a:schemeClr val="bg1"/>
                </a:solidFill>
                <a:effectLst/>
                <a:latin typeface="Calibri" panose="020F0502020204030204" pitchFamily="34" charset="0"/>
                <a:cs typeface="Calibri" panose="020F0502020204030204" pitchFamily="34" charset="0"/>
              </a:rPr>
              <a:t> forests to rebuild, and our beautiful oceans to </a:t>
            </a:r>
            <a:r>
              <a:rPr lang="en-US" sz="2100" dirty="0">
                <a:solidFill>
                  <a:schemeClr val="bg1"/>
                </a:solidFill>
                <a:latin typeface="Calibri" panose="020F0502020204030204" pitchFamily="34" charset="0"/>
                <a:cs typeface="Calibri" panose="020F0502020204030204" pitchFamily="34" charset="0"/>
              </a:rPr>
              <a:t>begin </a:t>
            </a:r>
            <a:r>
              <a:rPr lang="en-US" sz="2100" b="0" i="0" dirty="0">
                <a:solidFill>
                  <a:schemeClr val="bg1"/>
                </a:solidFill>
                <a:effectLst/>
                <a:latin typeface="Calibri" panose="020F0502020204030204" pitchFamily="34" charset="0"/>
                <a:cs typeface="Calibri" panose="020F0502020204030204" pitchFamily="34" charset="0"/>
              </a:rPr>
              <a:t>healing.   </a:t>
            </a:r>
          </a:p>
        </p:txBody>
      </p:sp>
    </p:spTree>
    <p:extLst>
      <p:ext uri="{BB962C8B-B14F-4D97-AF65-F5344CB8AC3E}">
        <p14:creationId xmlns:p14="http://schemas.microsoft.com/office/powerpoint/2010/main" val="33274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9D9976-907B-EBB1-C2D6-23488FA1B97A}"/>
              </a:ext>
            </a:extLst>
          </p:cNvPr>
          <p:cNvPicPr>
            <a:picLocks noChangeAspect="1"/>
          </p:cNvPicPr>
          <p:nvPr/>
        </p:nvPicPr>
        <p:blipFill rotWithShape="1">
          <a:blip r:embed="rId2"/>
          <a:srcRect t="13399" r="21846" b="37947"/>
          <a:stretch/>
        </p:blipFill>
        <p:spPr>
          <a:xfrm rot="10800000">
            <a:off x="0" y="0"/>
            <a:ext cx="12192000" cy="6858000"/>
          </a:xfrm>
          <a:prstGeom prst="rect">
            <a:avLst/>
          </a:prstGeom>
        </p:spPr>
      </p:pic>
      <p:sp>
        <p:nvSpPr>
          <p:cNvPr id="2" name="Title 1"/>
          <p:cNvSpPr>
            <a:spLocks noGrp="1"/>
          </p:cNvSpPr>
          <p:nvPr>
            <p:ph type="title"/>
          </p:nvPr>
        </p:nvSpPr>
        <p:spPr>
          <a:xfrm>
            <a:off x="408516" y="214694"/>
            <a:ext cx="4268848" cy="742147"/>
          </a:xfrm>
        </p:spPr>
        <p:txBody>
          <a:bodyPr/>
          <a:lstStyle/>
          <a:p>
            <a:r>
              <a:rPr lang="en-US" sz="36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Wh</a:t>
            </a:r>
            <a:r>
              <a:rPr lang="en-US" sz="36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y Us</a:t>
            </a:r>
            <a:r>
              <a:rPr lang="en-US" sz="36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solidFill>
                <a:schemeClr val="bg1"/>
              </a:solidFill>
            </a:endParaRPr>
          </a:p>
        </p:txBody>
      </p:sp>
      <p:sp>
        <p:nvSpPr>
          <p:cNvPr id="4" name="Content Placeholder 3">
            <a:extLst>
              <a:ext uri="{FF2B5EF4-FFF2-40B4-BE49-F238E27FC236}">
                <a16:creationId xmlns:a16="http://schemas.microsoft.com/office/drawing/2014/main" id="{145D89C5-EDC6-7631-C13F-F53CE080FFAB}"/>
              </a:ext>
            </a:extLst>
          </p:cNvPr>
          <p:cNvSpPr>
            <a:spLocks noGrp="1"/>
          </p:cNvSpPr>
          <p:nvPr>
            <p:ph idx="1"/>
          </p:nvPr>
        </p:nvSpPr>
        <p:spPr>
          <a:xfrm>
            <a:off x="327493" y="1268791"/>
            <a:ext cx="10882597" cy="1252810"/>
          </a:xfrm>
        </p:spPr>
        <p:txBody>
          <a:bodyPr/>
          <a:lstStyle/>
          <a:p>
            <a:pPr marL="45720" indent="0">
              <a:buNone/>
            </a:pPr>
            <a:r>
              <a:rPr lang="en-US" b="1" dirty="0">
                <a:solidFill>
                  <a:schemeClr val="bg1"/>
                </a:solidFill>
                <a:latin typeface="Calibri" panose="020F0502020204030204" pitchFamily="34" charset="0"/>
                <a:cs typeface="Calibri" panose="020F0502020204030204" pitchFamily="34" charset="0"/>
              </a:rPr>
              <a:t>At Pura Vida Bioplastics, our goal is to help eradicate our world of the pollution created by plastics. Unlike others who use ‘Greenwashing’ tactics to sell products (misleading consumers into believing they contain no plastics), we at Pura Vida Bioplastics offer an industry-leading example of what is actually achievable</a:t>
            </a:r>
            <a:r>
              <a:rPr lang="en-US" b="1" dirty="0">
                <a:solidFill>
                  <a:schemeClr val="bg1"/>
                </a:solidFill>
              </a:rPr>
              <a:t>:</a:t>
            </a:r>
          </a:p>
        </p:txBody>
      </p:sp>
      <p:sp>
        <p:nvSpPr>
          <p:cNvPr id="7" name="TextBox 6">
            <a:extLst>
              <a:ext uri="{FF2B5EF4-FFF2-40B4-BE49-F238E27FC236}">
                <a16:creationId xmlns:a16="http://schemas.microsoft.com/office/drawing/2014/main" id="{4E1D09B6-13A4-7678-41BF-09C76A82D24A}"/>
              </a:ext>
            </a:extLst>
          </p:cNvPr>
          <p:cNvSpPr txBox="1"/>
          <p:nvPr/>
        </p:nvSpPr>
        <p:spPr>
          <a:xfrm>
            <a:off x="408516" y="2833551"/>
            <a:ext cx="7235909" cy="2908489"/>
          </a:xfrm>
          <a:prstGeom prst="rect">
            <a:avLst/>
          </a:prstGeom>
          <a:noFill/>
        </p:spPr>
        <p:txBody>
          <a:bodyPr wrap="square" rtlCol="0">
            <a:spAutoFit/>
          </a:bodyPr>
          <a:lstStyle/>
          <a:p>
            <a:pPr lvl="0">
              <a:defRPr/>
            </a:pPr>
            <a:r>
              <a:rPr lang="en-US" sz="1500" dirty="0">
                <a:solidFill>
                  <a:schemeClr val="bg1"/>
                </a:solidFill>
                <a:latin typeface="Calibri" panose="020F0502020204030204" pitchFamily="34" charset="0"/>
                <a:cs typeface="Calibri" panose="020F0502020204030204" pitchFamily="34" charset="0"/>
              </a:rPr>
              <a:t>• No PLA or Micro-Fragments (ex: OXO-Degradable) </a:t>
            </a:r>
          </a:p>
          <a:p>
            <a:pPr lvl="0">
              <a:defRPr/>
            </a:pPr>
            <a:r>
              <a:rPr lang="en-US" sz="1500" dirty="0">
                <a:solidFill>
                  <a:schemeClr val="bg1"/>
                </a:solidFill>
                <a:latin typeface="Calibri" panose="020F0502020204030204" pitchFamily="34" charset="0"/>
                <a:cs typeface="Calibri" panose="020F0502020204030204" pitchFamily="34" charset="0"/>
              </a:rPr>
              <a:t>• Full Transparency Is the Key Against "Greenwashing" </a:t>
            </a:r>
          </a:p>
          <a:p>
            <a:pPr lvl="0">
              <a:defRPr/>
            </a:pPr>
            <a:r>
              <a:rPr lang="en-US" sz="1500" dirty="0">
                <a:solidFill>
                  <a:schemeClr val="bg1"/>
                </a:solidFill>
                <a:latin typeface="Calibri" panose="020F0502020204030204" pitchFamily="34" charset="0"/>
                <a:cs typeface="Calibri" panose="020F0502020204030204" pitchFamily="34" charset="0"/>
              </a:rPr>
              <a:t>• Proven and Verifiable National &amp; International Certifications </a:t>
            </a:r>
          </a:p>
          <a:p>
            <a:pPr lvl="0">
              <a:defRPr/>
            </a:pPr>
            <a:r>
              <a:rPr lang="en-US" sz="1500" dirty="0">
                <a:solidFill>
                  <a:schemeClr val="bg1"/>
                </a:solidFill>
                <a:latin typeface="Calibri" panose="020F0502020204030204" pitchFamily="34" charset="0"/>
                <a:cs typeface="Calibri" panose="020F0502020204030204" pitchFamily="34" charset="0"/>
              </a:rPr>
              <a:t>• Breaks down in 3 to 12 Months Once Exposed to the Environment </a:t>
            </a:r>
          </a:p>
          <a:p>
            <a:pPr lvl="0">
              <a:defRPr/>
            </a:pPr>
            <a:r>
              <a:rPr lang="en-US" sz="1500" dirty="0">
                <a:solidFill>
                  <a:schemeClr val="bg1"/>
                </a:solidFill>
                <a:latin typeface="Calibri" panose="020F0502020204030204" pitchFamily="34" charset="0"/>
                <a:cs typeface="Calibri" panose="020F0502020204030204" pitchFamily="34" charset="0"/>
              </a:rPr>
              <a:t>• Products Are Labeled With Natural, Home Compostable and Chemical Free Inks </a:t>
            </a:r>
          </a:p>
          <a:p>
            <a:pPr lvl="0">
              <a:defRPr/>
            </a:pPr>
            <a:r>
              <a:rPr lang="en-US" sz="1500" dirty="0">
                <a:solidFill>
                  <a:schemeClr val="bg1"/>
                </a:solidFill>
                <a:latin typeface="Calibri" panose="020F0502020204030204" pitchFamily="34" charset="0"/>
                <a:cs typeface="Calibri" panose="020F0502020204030204" pitchFamily="34" charset="0"/>
              </a:rPr>
              <a:t>• Breaks Down Into CO2 and Biomass Without Any Chemical Residue or Heavy Metals </a:t>
            </a:r>
          </a:p>
          <a:p>
            <a:pPr lvl="0">
              <a:defRPr/>
            </a:pPr>
            <a:r>
              <a:rPr lang="en-US" sz="1500" dirty="0">
                <a:solidFill>
                  <a:schemeClr val="bg1"/>
                </a:solidFill>
                <a:latin typeface="Calibri" panose="020F0502020204030204" pitchFamily="34" charset="0"/>
                <a:cs typeface="Calibri" panose="020F0502020204030204" pitchFamily="34" charset="0"/>
              </a:rPr>
              <a:t>• Stronger Than Plastics </a:t>
            </a:r>
          </a:p>
          <a:p>
            <a:pPr lvl="0">
              <a:defRPr/>
            </a:pPr>
            <a:r>
              <a:rPr lang="en-US" sz="1500" dirty="0">
                <a:solidFill>
                  <a:schemeClr val="bg1"/>
                </a:solidFill>
                <a:latin typeface="Calibri" panose="020F0502020204030204" pitchFamily="34" charset="0"/>
                <a:cs typeface="Calibri" panose="020F0502020204030204" pitchFamily="34" charset="0"/>
              </a:rPr>
              <a:t>• Non-GMO, Non-PE, Non-EPI </a:t>
            </a:r>
          </a:p>
          <a:p>
            <a:pPr lvl="0">
              <a:defRPr/>
            </a:pPr>
            <a:r>
              <a:rPr lang="en-US" sz="1500" dirty="0">
                <a:solidFill>
                  <a:schemeClr val="bg1"/>
                </a:solidFill>
                <a:latin typeface="Calibri" panose="020F0502020204030204" pitchFamily="34" charset="0"/>
                <a:cs typeface="Calibri" panose="020F0502020204030204" pitchFamily="34" charset="0"/>
              </a:rPr>
              <a:t>• Manufactured Sustainably in the USA</a:t>
            </a:r>
          </a:p>
          <a:p>
            <a:pPr lvl="0">
              <a:defRPr/>
            </a:pPr>
            <a:r>
              <a:rPr lang="en-US" sz="1500" dirty="0">
                <a:solidFill>
                  <a:schemeClr val="bg1"/>
                </a:solidFill>
                <a:latin typeface="Calibri" panose="020F0502020204030204" pitchFamily="34" charset="0"/>
                <a:cs typeface="Calibri" panose="020F0502020204030204" pitchFamily="34" charset="0"/>
              </a:rPr>
              <a:t>• Unlike Other Competitors Our Straws Hold up in Hot and Frozen Environments </a:t>
            </a:r>
          </a:p>
          <a:p>
            <a:pPr lvl="0">
              <a:defRPr/>
            </a:pPr>
            <a:r>
              <a:rPr lang="en-US" sz="1500" dirty="0">
                <a:solidFill>
                  <a:schemeClr val="bg1"/>
                </a:solidFill>
                <a:latin typeface="Calibri" panose="020F0502020204030204" pitchFamily="34" charset="0"/>
                <a:cs typeface="Calibri" panose="020F0502020204030204" pitchFamily="34" charset="0"/>
              </a:rPr>
              <a:t>• 100% Bio-Based Formulation</a:t>
            </a:r>
          </a:p>
          <a:p>
            <a:endParaRPr lang="en-US" dirty="0"/>
          </a:p>
        </p:txBody>
      </p:sp>
      <p:pic>
        <p:nvPicPr>
          <p:cNvPr id="6" name="Picture 5" descr="A picture containing text, indoor, box&#10;&#10;Description automatically generated">
            <a:extLst>
              <a:ext uri="{FF2B5EF4-FFF2-40B4-BE49-F238E27FC236}">
                <a16:creationId xmlns:a16="http://schemas.microsoft.com/office/drawing/2014/main" id="{B9A1A7D2-A4E2-38B8-C041-CA3D64E35699}"/>
              </a:ext>
            </a:extLst>
          </p:cNvPr>
          <p:cNvPicPr>
            <a:picLocks noChangeAspect="1"/>
          </p:cNvPicPr>
          <p:nvPr/>
        </p:nvPicPr>
        <p:blipFill>
          <a:blip r:embed="rId3"/>
          <a:stretch>
            <a:fillRect/>
          </a:stretch>
        </p:blipFill>
        <p:spPr>
          <a:xfrm>
            <a:off x="7391401" y="2725124"/>
            <a:ext cx="4546740" cy="3016916"/>
          </a:xfrm>
          <a:prstGeom prst="rect">
            <a:avLst/>
          </a:prstGeom>
          <a:effectLst>
            <a:outerShdw blurRad="173223" dist="126080" dir="4489276" sx="102000" sy="102000" algn="tl" rotWithShape="0">
              <a:prstClr val="black">
                <a:alpha val="40000"/>
              </a:prstClr>
            </a:outerShdw>
          </a:effectLst>
        </p:spPr>
      </p:pic>
    </p:spTree>
    <p:extLst>
      <p:ext uri="{BB962C8B-B14F-4D97-AF65-F5344CB8AC3E}">
        <p14:creationId xmlns:p14="http://schemas.microsoft.com/office/powerpoint/2010/main" val="257868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799C2-664A-2D8D-178F-6427427D2701}"/>
              </a:ext>
            </a:extLst>
          </p:cNvPr>
          <p:cNvPicPr>
            <a:picLocks noChangeAspect="1"/>
          </p:cNvPicPr>
          <p:nvPr/>
        </p:nvPicPr>
        <p:blipFill rotWithShape="1">
          <a:blip r:embed="rId2"/>
          <a:srcRect t="13399" r="21846" b="37947"/>
          <a:stretch/>
        </p:blipFill>
        <p:spPr>
          <a:xfrm rot="16200000">
            <a:off x="2667000" y="-2667000"/>
            <a:ext cx="6858000" cy="12192000"/>
          </a:xfrm>
          <a:prstGeom prst="rect">
            <a:avLst/>
          </a:prstGeom>
        </p:spPr>
      </p:pic>
      <p:sp>
        <p:nvSpPr>
          <p:cNvPr id="11" name="Title 1">
            <a:extLst>
              <a:ext uri="{FF2B5EF4-FFF2-40B4-BE49-F238E27FC236}">
                <a16:creationId xmlns:a16="http://schemas.microsoft.com/office/drawing/2014/main" id="{406BB1F1-9B48-464E-8FA7-16E2FC7A3D43}"/>
              </a:ext>
            </a:extLst>
          </p:cNvPr>
          <p:cNvSpPr txBox="1">
            <a:spLocks/>
          </p:cNvSpPr>
          <p:nvPr/>
        </p:nvSpPr>
        <p:spPr>
          <a:xfrm>
            <a:off x="565427" y="307754"/>
            <a:ext cx="8112042" cy="74214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400" b="0" kern="1200">
                <a:solidFill>
                  <a:schemeClr val="accent2">
                    <a:lumMod val="50000"/>
                  </a:schemeClr>
                </a:solidFill>
                <a:latin typeface="+mj-lt"/>
                <a:ea typeface="+mj-ea"/>
                <a:cs typeface="+mj-cs"/>
              </a:defRPr>
            </a:lvl1pPr>
          </a:lstStyle>
          <a:p>
            <a:r>
              <a:rPr lang="en-US" sz="36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How many plastic straws are used in a day?</a:t>
            </a:r>
            <a:endParaRPr lang="en-US" dirty="0">
              <a:solidFill>
                <a:schemeClr val="bg1"/>
              </a:solidFill>
            </a:endParaRPr>
          </a:p>
        </p:txBody>
      </p:sp>
      <p:pic>
        <p:nvPicPr>
          <p:cNvPr id="15" name="Picture 14">
            <a:extLst>
              <a:ext uri="{FF2B5EF4-FFF2-40B4-BE49-F238E27FC236}">
                <a16:creationId xmlns:a16="http://schemas.microsoft.com/office/drawing/2014/main" id="{D37CFBA9-06E7-EEA9-3E26-154DB958F73B}"/>
              </a:ext>
            </a:extLst>
          </p:cNvPr>
          <p:cNvPicPr>
            <a:picLocks noChangeAspect="1"/>
          </p:cNvPicPr>
          <p:nvPr/>
        </p:nvPicPr>
        <p:blipFill>
          <a:blip r:embed="rId3"/>
          <a:srcRect t="1071" b="1071"/>
          <a:stretch/>
        </p:blipFill>
        <p:spPr>
          <a:xfrm>
            <a:off x="660341" y="1523329"/>
            <a:ext cx="4555713" cy="4465629"/>
          </a:xfrm>
          <a:prstGeom prst="rect">
            <a:avLst/>
          </a:prstGeom>
          <a:ln>
            <a:noFill/>
          </a:ln>
        </p:spPr>
      </p:pic>
      <p:sp>
        <p:nvSpPr>
          <p:cNvPr id="2" name="TextBox 1">
            <a:extLst>
              <a:ext uri="{FF2B5EF4-FFF2-40B4-BE49-F238E27FC236}">
                <a16:creationId xmlns:a16="http://schemas.microsoft.com/office/drawing/2014/main" id="{54549644-6F86-2DDF-D9CE-D31484B7724D}"/>
              </a:ext>
            </a:extLst>
          </p:cNvPr>
          <p:cNvSpPr txBox="1"/>
          <p:nvPr/>
        </p:nvSpPr>
        <p:spPr>
          <a:xfrm>
            <a:off x="5628835" y="2239029"/>
            <a:ext cx="5658758" cy="2862322"/>
          </a:xfrm>
          <a:prstGeom prst="rect">
            <a:avLst/>
          </a:prstGeom>
          <a:solidFill>
            <a:schemeClr val="bg1"/>
          </a:solidFill>
          <a:effectLst>
            <a:outerShdw blurRad="197502" dist="174778" dir="6862385" sx="104767" sy="104767" algn="tl" rotWithShape="0">
              <a:prstClr val="black">
                <a:alpha val="44827"/>
              </a:prstClr>
            </a:outerShdw>
          </a:effectLst>
        </p:spPr>
        <p:txBody>
          <a:bodyPr wrap="square" rtlCol="0">
            <a:spAutoFit/>
          </a:bodyPr>
          <a:lstStyle/>
          <a:p>
            <a:r>
              <a:rPr lang="en-US" dirty="0">
                <a:latin typeface="Calibri" panose="020F0502020204030204" pitchFamily="34" charset="0"/>
                <a:cs typeface="Calibri" panose="020F0502020204030204" pitchFamily="34" charset="0"/>
              </a:rPr>
              <a:t>In the USA, 500 million plastic straws are used in a day. This is enough straw waste to wrap the circumference of our Earth 2.5 times! 500 million straws weigh about the same as 1,000 cars, which is a massive amount of plastic to throw in landfills daily. What about global consumption? If we just multiply the USA quantity by 10, this totals 5 billion straws per day…..an enormous waste issue. Globally, we all should be concerned about everyday straw usage, which worldwide, carries a heavy plastic waste burden. Pura Vida Bioplastics’ straws are having an impact. </a:t>
            </a:r>
          </a:p>
        </p:txBody>
      </p:sp>
    </p:spTree>
    <p:extLst>
      <p:ext uri="{BB962C8B-B14F-4D97-AF65-F5344CB8AC3E}">
        <p14:creationId xmlns:p14="http://schemas.microsoft.com/office/powerpoint/2010/main" val="36188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2640E1-4768-4503-C413-8E254C2E2169}"/>
              </a:ext>
            </a:extLst>
          </p:cNvPr>
          <p:cNvPicPr>
            <a:picLocks noChangeAspect="1"/>
          </p:cNvPicPr>
          <p:nvPr/>
        </p:nvPicPr>
        <p:blipFill rotWithShape="1">
          <a:blip r:embed="rId2"/>
          <a:srcRect t="13399" r="18906" b="36037"/>
          <a:stretch/>
        </p:blipFill>
        <p:spPr>
          <a:xfrm rot="10800000">
            <a:off x="0" y="0"/>
            <a:ext cx="12192000" cy="6858000"/>
          </a:xfrm>
          <a:prstGeom prst="rect">
            <a:avLst/>
          </a:prstGeom>
        </p:spPr>
      </p:pic>
      <p:sp>
        <p:nvSpPr>
          <p:cNvPr id="3" name="Content Placeholder 2"/>
          <p:cNvSpPr>
            <a:spLocks noGrp="1"/>
          </p:cNvSpPr>
          <p:nvPr>
            <p:ph sz="half" idx="1"/>
          </p:nvPr>
        </p:nvSpPr>
        <p:spPr>
          <a:xfrm>
            <a:off x="552298" y="1958758"/>
            <a:ext cx="7110035" cy="4194704"/>
          </a:xfrm>
        </p:spPr>
        <p:txBody>
          <a:bodyPr>
            <a:noAutofit/>
          </a:bodyPr>
          <a:lstStyle/>
          <a:p>
            <a:pPr algn="l"/>
            <a:r>
              <a:rPr lang="en-US" sz="2400" b="0" i="0" dirty="0">
                <a:solidFill>
                  <a:schemeClr val="bg1"/>
                </a:solidFill>
                <a:effectLst/>
                <a:latin typeface="Calibri" panose="020F0502020204030204" pitchFamily="34" charset="0"/>
                <a:cs typeface="Calibri" panose="020F0502020204030204" pitchFamily="34" charset="0"/>
              </a:rPr>
              <a:t>Plastic straws take up to </a:t>
            </a:r>
            <a:r>
              <a:rPr lang="en-US" sz="2400" b="1" dirty="0">
                <a:solidFill>
                  <a:schemeClr val="bg1"/>
                </a:solidFill>
                <a:latin typeface="Calibri" panose="020F0502020204030204" pitchFamily="34" charset="0"/>
                <a:cs typeface="Calibri" panose="020F0502020204030204" pitchFamily="34" charset="0"/>
              </a:rPr>
              <a:t>8</a:t>
            </a:r>
            <a:r>
              <a:rPr lang="en-US" sz="2400" b="1" i="0" dirty="0">
                <a:solidFill>
                  <a:schemeClr val="bg1"/>
                </a:solidFill>
                <a:effectLst/>
                <a:latin typeface="Calibri" panose="020F0502020204030204" pitchFamily="34" charset="0"/>
                <a:cs typeface="Calibri" panose="020F0502020204030204" pitchFamily="34" charset="0"/>
              </a:rPr>
              <a:t>00 years </a:t>
            </a:r>
            <a:r>
              <a:rPr lang="en-US" sz="2400" b="0" i="0" dirty="0">
                <a:solidFill>
                  <a:schemeClr val="bg1"/>
                </a:solidFill>
                <a:effectLst/>
                <a:latin typeface="Calibri" panose="020F0502020204030204" pitchFamily="34" charset="0"/>
                <a:cs typeface="Calibri" panose="020F0502020204030204" pitchFamily="34" charset="0"/>
              </a:rPr>
              <a:t>to decompose.</a:t>
            </a:r>
          </a:p>
          <a:p>
            <a:pPr lvl="1"/>
            <a:r>
              <a:rPr lang="en-US" sz="2400" dirty="0">
                <a:solidFill>
                  <a:schemeClr val="bg1"/>
                </a:solidFill>
                <a:latin typeface="Calibri" panose="020F0502020204030204" pitchFamily="34" charset="0"/>
                <a:cs typeface="Calibri" panose="020F0502020204030204" pitchFamily="34" charset="0"/>
              </a:rPr>
              <a:t>As a time-frame </a:t>
            </a:r>
            <a:r>
              <a:rPr lang="en-US" sz="2400" b="0" i="0" dirty="0">
                <a:solidFill>
                  <a:schemeClr val="bg1"/>
                </a:solidFill>
                <a:effectLst/>
                <a:latin typeface="Calibri" panose="020F0502020204030204" pitchFamily="34" charset="0"/>
                <a:cs typeface="Calibri" panose="020F0502020204030204" pitchFamily="34" charset="0"/>
              </a:rPr>
              <a:t>reference, this image depicts a knight </a:t>
            </a:r>
            <a:r>
              <a:rPr lang="en-US" sz="2400" dirty="0">
                <a:solidFill>
                  <a:schemeClr val="bg1"/>
                </a:solidFill>
                <a:latin typeface="Calibri" panose="020F0502020204030204" pitchFamily="34" charset="0"/>
                <a:cs typeface="Calibri" panose="020F0502020204030204" pitchFamily="34" charset="0"/>
              </a:rPr>
              <a:t>from approximately </a:t>
            </a:r>
            <a:r>
              <a:rPr lang="en-US" sz="2400" b="0" i="0" dirty="0">
                <a:solidFill>
                  <a:schemeClr val="bg1"/>
                </a:solidFill>
                <a:effectLst/>
                <a:latin typeface="Calibri" panose="020F0502020204030204" pitchFamily="34" charset="0"/>
                <a:cs typeface="Calibri" panose="020F0502020204030204" pitchFamily="34" charset="0"/>
              </a:rPr>
              <a:t>800 years ago….. </a:t>
            </a:r>
            <a:endParaRPr lang="en-US" sz="2400" dirty="0">
              <a:solidFill>
                <a:schemeClr val="bg1"/>
              </a:solidFill>
              <a:latin typeface="Calibri" panose="020F0502020204030204" pitchFamily="34" charset="0"/>
              <a:cs typeface="Calibri" panose="020F0502020204030204" pitchFamily="34" charset="0"/>
            </a:endParaRPr>
          </a:p>
          <a:p>
            <a:pPr algn="l"/>
            <a:r>
              <a:rPr lang="en-US" sz="2400" dirty="0">
                <a:solidFill>
                  <a:schemeClr val="bg1"/>
                </a:solidFill>
                <a:latin typeface="Calibri" panose="020F0502020204030204" pitchFamily="34" charset="0"/>
                <a:cs typeface="Calibri" panose="020F0502020204030204" pitchFamily="34" charset="0"/>
              </a:rPr>
              <a:t>PLA [Polylactic Acid] which is better than traditional plastics, takes up to </a:t>
            </a:r>
            <a:r>
              <a:rPr lang="en-US" sz="2400" b="1" dirty="0">
                <a:solidFill>
                  <a:schemeClr val="bg1"/>
                </a:solidFill>
                <a:latin typeface="Calibri" panose="020F0502020204030204" pitchFamily="34" charset="0"/>
                <a:cs typeface="Calibri" panose="020F0502020204030204" pitchFamily="34" charset="0"/>
              </a:rPr>
              <a:t>80 years </a:t>
            </a:r>
            <a:r>
              <a:rPr lang="en-US" sz="2400" dirty="0">
                <a:solidFill>
                  <a:schemeClr val="bg1"/>
                </a:solidFill>
                <a:latin typeface="Calibri" panose="020F0502020204030204" pitchFamily="34" charset="0"/>
                <a:cs typeface="Calibri" panose="020F0502020204030204" pitchFamily="34" charset="0"/>
              </a:rPr>
              <a:t>to decompose.</a:t>
            </a:r>
          </a:p>
          <a:p>
            <a:pPr algn="l"/>
            <a:r>
              <a:rPr lang="en-US" sz="2400" b="1" i="0" dirty="0">
                <a:solidFill>
                  <a:schemeClr val="bg1"/>
                </a:solidFill>
                <a:effectLst/>
                <a:latin typeface="Calibri" panose="020F0502020204030204" pitchFamily="34" charset="0"/>
                <a:cs typeface="Calibri" panose="020F0502020204030204" pitchFamily="34" charset="0"/>
              </a:rPr>
              <a:t>Pura </a:t>
            </a:r>
            <a:r>
              <a:rPr lang="en-US" sz="2400" b="1" dirty="0">
                <a:solidFill>
                  <a:schemeClr val="bg1"/>
                </a:solidFill>
                <a:latin typeface="Calibri" panose="020F0502020204030204" pitchFamily="34" charset="0"/>
                <a:cs typeface="Calibri" panose="020F0502020204030204" pitchFamily="34" charset="0"/>
              </a:rPr>
              <a:t>Vida straws made from </a:t>
            </a:r>
            <a:r>
              <a:rPr lang="en-US" sz="2400" b="1" i="0" dirty="0">
                <a:solidFill>
                  <a:schemeClr val="bg1"/>
                </a:solidFill>
                <a:effectLst/>
                <a:latin typeface="Calibri" panose="020F0502020204030204" pitchFamily="34" charset="0"/>
                <a:cs typeface="Calibri" panose="020F0502020204030204" pitchFamily="34" charset="0"/>
              </a:rPr>
              <a:t>PHBH</a:t>
            </a:r>
          </a:p>
          <a:p>
            <a:pPr lvl="1"/>
            <a:r>
              <a:rPr lang="en-US" sz="2200" b="0" i="0" dirty="0">
                <a:solidFill>
                  <a:schemeClr val="bg1"/>
                </a:solidFill>
                <a:effectLst/>
                <a:latin typeface="Calibri" panose="020F0502020204030204" pitchFamily="34" charset="0"/>
                <a:cs typeface="Calibri" panose="020F0502020204030204" pitchFamily="34" charset="0"/>
              </a:rPr>
              <a:t>Less than 30 days in ideal home composting conditions.</a:t>
            </a:r>
          </a:p>
          <a:p>
            <a:pPr lvl="1"/>
            <a:r>
              <a:rPr lang="en-US" sz="2200" dirty="0">
                <a:solidFill>
                  <a:schemeClr val="bg1"/>
                </a:solidFill>
                <a:latin typeface="Calibri" panose="020F0502020204030204" pitchFamily="34" charset="0"/>
                <a:cs typeface="Calibri" panose="020F0502020204030204" pitchFamily="34" charset="0"/>
              </a:rPr>
              <a:t>Less than 1 year in aerobic or anerobic conditions.</a:t>
            </a:r>
            <a:r>
              <a:rPr lang="en-US" sz="2200" b="0" i="0" dirty="0">
                <a:solidFill>
                  <a:schemeClr val="bg1"/>
                </a:solidFill>
                <a:effectLst/>
                <a:latin typeface="Calibri" panose="020F0502020204030204" pitchFamily="34" charset="0"/>
                <a:cs typeface="Calibri" panose="020F0502020204030204" pitchFamily="34" charset="0"/>
              </a:rPr>
              <a:t> </a:t>
            </a:r>
          </a:p>
        </p:txBody>
      </p:sp>
      <p:sp>
        <p:nvSpPr>
          <p:cNvPr id="9" name="Title 1">
            <a:extLst>
              <a:ext uri="{FF2B5EF4-FFF2-40B4-BE49-F238E27FC236}">
                <a16:creationId xmlns:a16="http://schemas.microsoft.com/office/drawing/2014/main" id="{F34F75D1-4D16-DBBA-E627-C92177594DBC}"/>
              </a:ext>
            </a:extLst>
          </p:cNvPr>
          <p:cNvSpPr txBox="1">
            <a:spLocks noGrp="1"/>
          </p:cNvSpPr>
          <p:nvPr>
            <p:ph type="title"/>
          </p:nvPr>
        </p:nvSpPr>
        <p:spPr>
          <a:xfrm>
            <a:off x="552297" y="367747"/>
            <a:ext cx="11678276" cy="119269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0" kern="1200">
                <a:solidFill>
                  <a:schemeClr val="accent2">
                    <a:lumMod val="50000"/>
                  </a:schemeClr>
                </a:solidFill>
                <a:latin typeface="+mj-lt"/>
                <a:ea typeface="+mj-ea"/>
                <a:cs typeface="+mj-cs"/>
              </a:defRPr>
            </a:lvl1pPr>
          </a:lstStyle>
          <a:p>
            <a:pPr>
              <a:lnSpc>
                <a:spcPct val="100000"/>
              </a:lnSpc>
            </a:pPr>
            <a:r>
              <a:rPr lang="en-US" sz="36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How long do plastic straws take to breakdown and how harmful are they to the environment?</a:t>
            </a:r>
            <a:endParaRPr lang="en-US" sz="3600" dirty="0">
              <a:solidFill>
                <a:schemeClr val="bg1"/>
              </a:solidFill>
            </a:endParaRPr>
          </a:p>
        </p:txBody>
      </p:sp>
      <p:pic>
        <p:nvPicPr>
          <p:cNvPr id="6" name="Picture 5" descr="A person in a garment riding a horse&#10;&#10;Description automatically generated with low confidence">
            <a:extLst>
              <a:ext uri="{FF2B5EF4-FFF2-40B4-BE49-F238E27FC236}">
                <a16:creationId xmlns:a16="http://schemas.microsoft.com/office/drawing/2014/main" id="{5296F013-6297-F447-9340-798AFAE9BBBE}"/>
              </a:ext>
            </a:extLst>
          </p:cNvPr>
          <p:cNvPicPr>
            <a:picLocks noChangeAspect="1"/>
          </p:cNvPicPr>
          <p:nvPr/>
        </p:nvPicPr>
        <p:blipFill>
          <a:blip r:embed="rId3"/>
          <a:stretch>
            <a:fillRect/>
          </a:stretch>
        </p:blipFill>
        <p:spPr>
          <a:xfrm>
            <a:off x="8075082" y="1761065"/>
            <a:ext cx="2756853" cy="3869267"/>
          </a:xfrm>
          <a:prstGeom prst="rect">
            <a:avLst/>
          </a:prstGeom>
        </p:spPr>
      </p:pic>
    </p:spTree>
    <p:extLst>
      <p:ext uri="{BB962C8B-B14F-4D97-AF65-F5344CB8AC3E}">
        <p14:creationId xmlns:p14="http://schemas.microsoft.com/office/powerpoint/2010/main" val="19520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254264-D559-BD65-B48B-9CCF585BCB9C}"/>
              </a:ext>
            </a:extLst>
          </p:cNvPr>
          <p:cNvPicPr>
            <a:picLocks noChangeAspect="1"/>
          </p:cNvPicPr>
          <p:nvPr/>
        </p:nvPicPr>
        <p:blipFill rotWithShape="1">
          <a:blip r:embed="rId2"/>
          <a:srcRect t="13399" r="18906" b="36037"/>
          <a:stretch/>
        </p:blipFill>
        <p:spPr>
          <a:xfrm>
            <a:off x="0" y="0"/>
            <a:ext cx="12192000" cy="6858000"/>
          </a:xfrm>
          <a:prstGeom prst="rect">
            <a:avLst/>
          </a:prstGeom>
        </p:spPr>
      </p:pic>
      <p:sp>
        <p:nvSpPr>
          <p:cNvPr id="3" name="Content Placeholder 2"/>
          <p:cNvSpPr>
            <a:spLocks noGrp="1"/>
          </p:cNvSpPr>
          <p:nvPr>
            <p:ph sz="half" idx="1"/>
          </p:nvPr>
        </p:nvSpPr>
        <p:spPr>
          <a:xfrm>
            <a:off x="651953" y="1788976"/>
            <a:ext cx="10004323" cy="4072178"/>
          </a:xfrm>
        </p:spPr>
        <p:txBody>
          <a:bodyPr>
            <a:noAutofit/>
          </a:bodyPr>
          <a:lstStyle/>
          <a:p>
            <a:pPr algn="l"/>
            <a:r>
              <a:rPr lang="en-US" sz="2200" b="0" i="0" dirty="0">
                <a:solidFill>
                  <a:schemeClr val="bg1"/>
                </a:solidFill>
                <a:effectLst/>
                <a:latin typeface="Calibri" panose="020F0502020204030204" pitchFamily="34" charset="0"/>
                <a:cs typeface="Calibri" panose="020F0502020204030204" pitchFamily="34" charset="0"/>
              </a:rPr>
              <a:t>Our straws are home and industrial compostable. They break down into organically viable compounds within a timeframe equal to that of an organic compound, such as food waste.</a:t>
            </a:r>
          </a:p>
          <a:p>
            <a:pPr algn="l"/>
            <a:r>
              <a:rPr lang="en-US" sz="2200" b="0" i="0" dirty="0">
                <a:solidFill>
                  <a:schemeClr val="bg1"/>
                </a:solidFill>
                <a:effectLst/>
                <a:latin typeface="Calibri" panose="020F0502020204030204" pitchFamily="34" charset="0"/>
                <a:cs typeface="Calibri" panose="020F0502020204030204" pitchFamily="34" charset="0"/>
              </a:rPr>
              <a:t>In addition to degrading in aerobic conditions [with oxygen], our straws also degrade in anaerobic conditions [without oxygen], such as traditional landfills which lack oxygen. </a:t>
            </a:r>
          </a:p>
          <a:p>
            <a:pPr algn="l"/>
            <a:r>
              <a:rPr lang="en-US" sz="2200" dirty="0">
                <a:solidFill>
                  <a:schemeClr val="bg1"/>
                </a:solidFill>
                <a:latin typeface="Calibri" panose="020F0502020204030204" pitchFamily="34" charset="0"/>
                <a:cs typeface="Calibri" panose="020F0502020204030204" pitchFamily="34" charset="0"/>
              </a:rPr>
              <a:t>O</a:t>
            </a:r>
            <a:r>
              <a:rPr lang="en-US" sz="2200" b="0" i="0" dirty="0">
                <a:solidFill>
                  <a:schemeClr val="bg1"/>
                </a:solidFill>
                <a:effectLst/>
                <a:latin typeface="Calibri" panose="020F0502020204030204" pitchFamily="34" charset="0"/>
                <a:cs typeface="Calibri" panose="020F0502020204030204" pitchFamily="34" charset="0"/>
              </a:rPr>
              <a:t>ur straws are made from 100% </a:t>
            </a:r>
            <a:r>
              <a:rPr lang="en-US" sz="2200" dirty="0">
                <a:solidFill>
                  <a:schemeClr val="bg1"/>
                </a:solidFill>
                <a:latin typeface="Calibri" panose="020F0502020204030204" pitchFamily="34" charset="0"/>
                <a:cs typeface="Calibri" panose="020F0502020204030204" pitchFamily="34" charset="0"/>
              </a:rPr>
              <a:t>b</a:t>
            </a:r>
            <a:r>
              <a:rPr lang="en-US" sz="2200" b="0" i="0" dirty="0">
                <a:solidFill>
                  <a:schemeClr val="bg1"/>
                </a:solidFill>
                <a:effectLst/>
                <a:latin typeface="Calibri" panose="020F0502020204030204" pitchFamily="34" charset="0"/>
                <a:cs typeface="Calibri" panose="020F0502020204030204" pitchFamily="34" charset="0"/>
              </a:rPr>
              <a:t>io-based renewable resources which degrade at the same rate as other natural/organic compounds found in landfills</a:t>
            </a:r>
            <a:r>
              <a:rPr lang="en-US" sz="2200" dirty="0">
                <a:solidFill>
                  <a:schemeClr val="bg1"/>
                </a:solidFill>
                <a:latin typeface="Calibri" panose="020F0502020204030204" pitchFamily="34" charset="0"/>
                <a:cs typeface="Calibri" panose="020F0502020204030204" pitchFamily="34" charset="0"/>
              </a:rPr>
              <a:t>.</a:t>
            </a:r>
          </a:p>
          <a:p>
            <a:pPr algn="l"/>
            <a:r>
              <a:rPr lang="en-US" sz="2200" b="0" i="0" dirty="0">
                <a:solidFill>
                  <a:schemeClr val="bg1"/>
                </a:solidFill>
                <a:effectLst/>
                <a:latin typeface="Calibri" panose="020F0502020204030204" pitchFamily="34" charset="0"/>
                <a:cs typeface="Calibri" panose="020F0502020204030204" pitchFamily="34" charset="0"/>
              </a:rPr>
              <a:t>Our straws are made from marine degradable resin.</a:t>
            </a:r>
          </a:p>
        </p:txBody>
      </p:sp>
      <p:sp>
        <p:nvSpPr>
          <p:cNvPr id="9" name="Title 1">
            <a:extLst>
              <a:ext uri="{FF2B5EF4-FFF2-40B4-BE49-F238E27FC236}">
                <a16:creationId xmlns:a16="http://schemas.microsoft.com/office/drawing/2014/main" id="{F34F75D1-4D16-DBBA-E627-C92177594DBC}"/>
              </a:ext>
            </a:extLst>
          </p:cNvPr>
          <p:cNvSpPr txBox="1">
            <a:spLocks noGrp="1"/>
          </p:cNvSpPr>
          <p:nvPr>
            <p:ph type="title"/>
          </p:nvPr>
        </p:nvSpPr>
        <p:spPr>
          <a:xfrm>
            <a:off x="536095" y="394283"/>
            <a:ext cx="9509125" cy="673042"/>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400" b="0" kern="1200">
                <a:solidFill>
                  <a:schemeClr val="accent2">
                    <a:lumMod val="50000"/>
                  </a:schemeClr>
                </a:solidFill>
                <a:latin typeface="+mj-lt"/>
                <a:ea typeface="+mj-ea"/>
                <a:cs typeface="+mj-cs"/>
              </a:defRPr>
            </a:lvl1pPr>
          </a:lstStyle>
          <a:p>
            <a:r>
              <a:rPr lang="en-US" sz="36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How Pura Vida Eco-Friendly straws breakdown….</a:t>
            </a:r>
            <a:endParaRPr lang="en-US" dirty="0">
              <a:solidFill>
                <a:schemeClr val="bg1"/>
              </a:solidFill>
            </a:endParaRPr>
          </a:p>
        </p:txBody>
      </p:sp>
    </p:spTree>
    <p:extLst>
      <p:ext uri="{BB962C8B-B14F-4D97-AF65-F5344CB8AC3E}">
        <p14:creationId xmlns:p14="http://schemas.microsoft.com/office/powerpoint/2010/main" val="172777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B2654-68E2-7406-0057-0615BD823950}"/>
              </a:ext>
            </a:extLst>
          </p:cNvPr>
          <p:cNvPicPr>
            <a:picLocks noChangeAspect="1"/>
          </p:cNvPicPr>
          <p:nvPr/>
        </p:nvPicPr>
        <p:blipFill rotWithShape="1">
          <a:blip r:embed="rId2"/>
          <a:srcRect t="13399" r="18906" b="36037"/>
          <a:stretch/>
        </p:blipFill>
        <p:spPr>
          <a:xfrm rot="5400000">
            <a:off x="2667000" y="-2667000"/>
            <a:ext cx="6858000" cy="12192000"/>
          </a:xfrm>
          <a:prstGeom prst="rect">
            <a:avLst/>
          </a:prstGeom>
        </p:spPr>
      </p:pic>
      <p:sp>
        <p:nvSpPr>
          <p:cNvPr id="3" name="Title 1">
            <a:extLst>
              <a:ext uri="{FF2B5EF4-FFF2-40B4-BE49-F238E27FC236}">
                <a16:creationId xmlns:a16="http://schemas.microsoft.com/office/drawing/2014/main" id="{4193E83F-4813-C794-9039-90C0962893CC}"/>
              </a:ext>
            </a:extLst>
          </p:cNvPr>
          <p:cNvSpPr txBox="1">
            <a:spLocks/>
          </p:cNvSpPr>
          <p:nvPr/>
        </p:nvSpPr>
        <p:spPr>
          <a:xfrm>
            <a:off x="565428" y="205118"/>
            <a:ext cx="5936040" cy="7421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sz="3600" i="1" dirty="0">
                <a:solidFill>
                  <a:schemeClr val="bg1"/>
                </a:solidFill>
                <a:latin typeface="Arial" panose="020B0604020202020204" pitchFamily="34" charset="0"/>
                <a:cs typeface="Times New Roman" panose="02020603050405020304" pitchFamily="18" charset="0"/>
              </a:rPr>
              <a:t>Our Certifications</a:t>
            </a:r>
            <a:endParaRPr lang="en-US" dirty="0">
              <a:solidFill>
                <a:schemeClr val="bg1"/>
              </a:solidFill>
            </a:endParaRPr>
          </a:p>
        </p:txBody>
      </p:sp>
      <p:pic>
        <p:nvPicPr>
          <p:cNvPr id="9" name="Picture 8">
            <a:extLst>
              <a:ext uri="{FF2B5EF4-FFF2-40B4-BE49-F238E27FC236}">
                <a16:creationId xmlns:a16="http://schemas.microsoft.com/office/drawing/2014/main" id="{F3A79DB9-5651-A5C1-CA05-84B5C2BC7B43}"/>
              </a:ext>
            </a:extLst>
          </p:cNvPr>
          <p:cNvPicPr>
            <a:picLocks noChangeAspect="1"/>
          </p:cNvPicPr>
          <p:nvPr/>
        </p:nvPicPr>
        <p:blipFill>
          <a:blip r:embed="rId3"/>
          <a:stretch>
            <a:fillRect/>
          </a:stretch>
        </p:blipFill>
        <p:spPr>
          <a:xfrm>
            <a:off x="8137233" y="1221103"/>
            <a:ext cx="2249861" cy="2967902"/>
          </a:xfrm>
          <a:prstGeom prst="rect">
            <a:avLst/>
          </a:prstGeom>
        </p:spPr>
      </p:pic>
      <p:pic>
        <p:nvPicPr>
          <p:cNvPr id="11" name="Picture 10">
            <a:extLst>
              <a:ext uri="{FF2B5EF4-FFF2-40B4-BE49-F238E27FC236}">
                <a16:creationId xmlns:a16="http://schemas.microsoft.com/office/drawing/2014/main" id="{D0F8CB97-7C5C-80F7-530A-DF74FDE48FE1}"/>
              </a:ext>
            </a:extLst>
          </p:cNvPr>
          <p:cNvPicPr>
            <a:picLocks noChangeAspect="1"/>
          </p:cNvPicPr>
          <p:nvPr/>
        </p:nvPicPr>
        <p:blipFill>
          <a:blip r:embed="rId4"/>
          <a:stretch>
            <a:fillRect/>
          </a:stretch>
        </p:blipFill>
        <p:spPr>
          <a:xfrm>
            <a:off x="9512841" y="2790560"/>
            <a:ext cx="2249861" cy="3007929"/>
          </a:xfrm>
          <a:prstGeom prst="rect">
            <a:avLst/>
          </a:prstGeom>
        </p:spPr>
      </p:pic>
      <p:pic>
        <p:nvPicPr>
          <p:cNvPr id="13" name="Picture 12">
            <a:extLst>
              <a:ext uri="{FF2B5EF4-FFF2-40B4-BE49-F238E27FC236}">
                <a16:creationId xmlns:a16="http://schemas.microsoft.com/office/drawing/2014/main" id="{AAF58399-FB42-A2A4-C926-6793B5BFC043}"/>
              </a:ext>
            </a:extLst>
          </p:cNvPr>
          <p:cNvPicPr>
            <a:picLocks noChangeAspect="1"/>
          </p:cNvPicPr>
          <p:nvPr/>
        </p:nvPicPr>
        <p:blipFill>
          <a:blip r:embed="rId5"/>
          <a:stretch>
            <a:fillRect/>
          </a:stretch>
        </p:blipFill>
        <p:spPr>
          <a:xfrm>
            <a:off x="429298" y="1221103"/>
            <a:ext cx="3841568" cy="4415794"/>
          </a:xfrm>
          <a:prstGeom prst="rect">
            <a:avLst/>
          </a:prstGeom>
        </p:spPr>
      </p:pic>
      <p:pic>
        <p:nvPicPr>
          <p:cNvPr id="15" name="Picture 14">
            <a:extLst>
              <a:ext uri="{FF2B5EF4-FFF2-40B4-BE49-F238E27FC236}">
                <a16:creationId xmlns:a16="http://schemas.microsoft.com/office/drawing/2014/main" id="{C63DEF2D-14B7-9447-AC5B-7FA21420E77D}"/>
              </a:ext>
            </a:extLst>
          </p:cNvPr>
          <p:cNvPicPr>
            <a:picLocks noChangeAspect="1"/>
          </p:cNvPicPr>
          <p:nvPr/>
        </p:nvPicPr>
        <p:blipFill>
          <a:blip r:embed="rId6"/>
          <a:stretch>
            <a:fillRect/>
          </a:stretch>
        </p:blipFill>
        <p:spPr>
          <a:xfrm>
            <a:off x="4474197" y="1221103"/>
            <a:ext cx="3454524" cy="4399039"/>
          </a:xfrm>
          <a:prstGeom prst="rect">
            <a:avLst/>
          </a:prstGeom>
        </p:spPr>
      </p:pic>
    </p:spTree>
    <p:extLst>
      <p:ext uri="{BB962C8B-B14F-4D97-AF65-F5344CB8AC3E}">
        <p14:creationId xmlns:p14="http://schemas.microsoft.com/office/powerpoint/2010/main" val="16893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3534F1-04F6-E443-E1BA-3D01BB2A9329}"/>
              </a:ext>
            </a:extLst>
          </p:cNvPr>
          <p:cNvPicPr>
            <a:picLocks noChangeAspect="1"/>
          </p:cNvPicPr>
          <p:nvPr/>
        </p:nvPicPr>
        <p:blipFill rotWithShape="1">
          <a:blip r:embed="rId2"/>
          <a:srcRect t="13399" r="21846" b="37947"/>
          <a:stretch/>
        </p:blipFill>
        <p:spPr>
          <a:xfrm rot="10800000">
            <a:off x="0" y="0"/>
            <a:ext cx="12192000" cy="6858000"/>
          </a:xfrm>
          <a:prstGeom prst="rect">
            <a:avLst/>
          </a:prstGeom>
        </p:spPr>
      </p:pic>
      <p:sp>
        <p:nvSpPr>
          <p:cNvPr id="3" name="Content Placeholder 2"/>
          <p:cNvSpPr>
            <a:spLocks noGrp="1"/>
          </p:cNvSpPr>
          <p:nvPr>
            <p:ph sz="half" idx="2"/>
          </p:nvPr>
        </p:nvSpPr>
        <p:spPr>
          <a:xfrm>
            <a:off x="576608" y="1318083"/>
            <a:ext cx="10136709" cy="2520939"/>
          </a:xfrm>
        </p:spPr>
        <p:txBody>
          <a:bodyPr>
            <a:noAutofit/>
          </a:bodyPr>
          <a:lstStyle/>
          <a:p>
            <a:pPr marL="0" marR="0" indent="0">
              <a:spcBef>
                <a:spcPts val="0"/>
              </a:spcBef>
              <a:spcAft>
                <a:spcPts val="600"/>
              </a:spcAft>
              <a:buNone/>
            </a:pPr>
            <a:r>
              <a:rPr lang="en-US" sz="1800" b="1" dirty="0">
                <a:solidFill>
                  <a:schemeClr val="bg1"/>
                </a:solidFill>
                <a:effectLst/>
                <a:latin typeface="Calibri" panose="020F0502020204030204" pitchFamily="34" charset="0"/>
                <a:cs typeface="Calibri" panose="020F0502020204030204" pitchFamily="34" charset="0"/>
              </a:rPr>
              <a:t>Pura Vida Bioplastics is proud to announce that our straws have been certified as Lomi Approved!</a:t>
            </a:r>
          </a:p>
          <a:p>
            <a:pPr marL="0" marR="0">
              <a:spcBef>
                <a:spcPts val="0"/>
              </a:spcBef>
              <a:spcAft>
                <a:spcPts val="600"/>
              </a:spcAft>
            </a:pPr>
            <a:endParaRPr lang="en-US" sz="1800" b="1" dirty="0">
              <a:solidFill>
                <a:schemeClr val="bg1"/>
              </a:solidFill>
              <a:effectLst/>
              <a:latin typeface="Calibri" panose="020F0502020204030204" pitchFamily="34" charset="0"/>
              <a:cs typeface="Calibri" panose="020F0502020204030204" pitchFamily="34" charset="0"/>
            </a:endParaRPr>
          </a:p>
          <a:p>
            <a:pPr marL="0" marR="0" indent="0">
              <a:spcBef>
                <a:spcPts val="0"/>
              </a:spcBef>
              <a:spcAft>
                <a:spcPts val="600"/>
              </a:spcAft>
              <a:buNone/>
            </a:pPr>
            <a:r>
              <a:rPr lang="en-US" sz="1800" b="1" dirty="0">
                <a:solidFill>
                  <a:schemeClr val="bg1"/>
                </a:solidFill>
                <a:effectLst/>
                <a:latin typeface="Calibri" panose="020F0502020204030204" pitchFamily="34" charset="0"/>
                <a:cs typeface="Calibri" panose="020F0502020204030204" pitchFamily="34" charset="0"/>
              </a:rPr>
              <a:t>What is Lomi Approved:</a:t>
            </a:r>
          </a:p>
          <a:p>
            <a:pPr marL="0" marR="0" indent="0">
              <a:spcBef>
                <a:spcPts val="0"/>
              </a:spcBef>
              <a:spcAft>
                <a:spcPts val="1200"/>
              </a:spcAft>
              <a:buNone/>
            </a:pPr>
            <a:r>
              <a:rPr lang="en-US" sz="1800" dirty="0">
                <a:solidFill>
                  <a:schemeClr val="bg1"/>
                </a:solidFill>
                <a:effectLst/>
                <a:latin typeface="Calibri" panose="020F0502020204030204" pitchFamily="34" charset="0"/>
                <a:cs typeface="Calibri" panose="020F0502020204030204" pitchFamily="34" charset="0"/>
              </a:rPr>
              <a:t>Lomi Approved is a certification for non-food compostable items, including bioplastics, that can be broken down by Lomi so they can biodegrade faster and ultimately turn into dirt.</a:t>
            </a:r>
            <a:endParaRPr lang="en-US" sz="200" dirty="0">
              <a:solidFill>
                <a:schemeClr val="bg1"/>
              </a:solidFill>
              <a:effectLst/>
              <a:latin typeface="Calibri" panose="020F0502020204030204" pitchFamily="34" charset="0"/>
              <a:cs typeface="Calibri" panose="020F0502020204030204" pitchFamily="34" charset="0"/>
            </a:endParaRPr>
          </a:p>
          <a:p>
            <a:pPr marL="548640" lvl="2">
              <a:spcBef>
                <a:spcPts val="0"/>
              </a:spcBef>
            </a:pPr>
            <a:r>
              <a:rPr lang="en-US" sz="1800" dirty="0">
                <a:solidFill>
                  <a:schemeClr val="bg1"/>
                </a:solidFill>
                <a:effectLst/>
                <a:latin typeface="Calibri" panose="020F0502020204030204" pitchFamily="34" charset="0"/>
                <a:cs typeface="Calibri" panose="020F0502020204030204" pitchFamily="34" charset="0"/>
              </a:rPr>
              <a:t>In as little as four hours your waste will turn into nutrient rich dirt.</a:t>
            </a:r>
          </a:p>
          <a:p>
            <a:pPr marL="548640" lvl="2">
              <a:spcBef>
                <a:spcPts val="0"/>
              </a:spcBef>
            </a:pPr>
            <a:r>
              <a:rPr lang="en-US" sz="1800" dirty="0">
                <a:solidFill>
                  <a:schemeClr val="bg1"/>
                </a:solidFill>
                <a:latin typeface="Calibri" panose="020F0502020204030204" pitchFamily="34" charset="0"/>
                <a:cs typeface="Calibri" panose="020F0502020204030204" pitchFamily="34" charset="0"/>
              </a:rPr>
              <a:t>Y</a:t>
            </a:r>
            <a:r>
              <a:rPr lang="en-US" sz="1800" dirty="0">
                <a:solidFill>
                  <a:schemeClr val="bg1"/>
                </a:solidFill>
                <a:effectLst/>
                <a:latin typeface="Calibri" panose="020F0502020204030204" pitchFamily="34" charset="0"/>
                <a:cs typeface="Calibri" panose="020F0502020204030204" pitchFamily="34" charset="0"/>
              </a:rPr>
              <a:t>ou provide the waste - they’ll turn it into nutrient rich dirt.</a:t>
            </a:r>
          </a:p>
          <a:p>
            <a:pPr marL="548640" lvl="2">
              <a:spcBef>
                <a:spcPts val="0"/>
              </a:spcBef>
            </a:pPr>
            <a:r>
              <a:rPr lang="en-US" sz="1800" dirty="0">
                <a:solidFill>
                  <a:schemeClr val="bg1"/>
                </a:solidFill>
                <a:effectLst/>
                <a:latin typeface="Calibri" panose="020F0502020204030204" pitchFamily="34" charset="0"/>
                <a:cs typeface="Calibri" panose="020F0502020204030204" pitchFamily="34" charset="0"/>
              </a:rPr>
              <a:t>Thanks to Lomi, a revolutionary appliance that turns waste into dirt - made  by our friends at Pela.</a:t>
            </a:r>
          </a:p>
        </p:txBody>
      </p:sp>
      <p:pic>
        <p:nvPicPr>
          <p:cNvPr id="4" name="Picture 3">
            <a:extLst>
              <a:ext uri="{FF2B5EF4-FFF2-40B4-BE49-F238E27FC236}">
                <a16:creationId xmlns:a16="http://schemas.microsoft.com/office/drawing/2014/main" id="{DD45AD8F-5014-5FD9-6167-F777801AD162}"/>
              </a:ext>
            </a:extLst>
          </p:cNvPr>
          <p:cNvPicPr>
            <a:picLocks noChangeAspect="1"/>
          </p:cNvPicPr>
          <p:nvPr/>
        </p:nvPicPr>
        <p:blipFill rotWithShape="1">
          <a:blip r:embed="rId3"/>
          <a:srcRect l="10436" t="2024" r="9848" b="2536"/>
          <a:stretch/>
        </p:blipFill>
        <p:spPr>
          <a:xfrm>
            <a:off x="10396157" y="265200"/>
            <a:ext cx="1409242" cy="1417100"/>
          </a:xfrm>
          <a:prstGeom prst="rect">
            <a:avLst/>
          </a:prstGeom>
          <a:noFill/>
        </p:spPr>
      </p:pic>
      <p:sp>
        <p:nvSpPr>
          <p:cNvPr id="8" name="Title 1">
            <a:extLst>
              <a:ext uri="{FF2B5EF4-FFF2-40B4-BE49-F238E27FC236}">
                <a16:creationId xmlns:a16="http://schemas.microsoft.com/office/drawing/2014/main" id="{B4A12A00-C5DA-CE12-42BE-4B631C2FB362}"/>
              </a:ext>
            </a:extLst>
          </p:cNvPr>
          <p:cNvSpPr txBox="1">
            <a:spLocks/>
          </p:cNvSpPr>
          <p:nvPr/>
        </p:nvSpPr>
        <p:spPr>
          <a:xfrm>
            <a:off x="588909" y="394283"/>
            <a:ext cx="9509125" cy="67304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400" b="0" kern="1200">
                <a:solidFill>
                  <a:schemeClr val="accent2">
                    <a:lumMod val="50000"/>
                  </a:schemeClr>
                </a:solidFill>
                <a:latin typeface="+mj-lt"/>
                <a:ea typeface="+mj-ea"/>
                <a:cs typeface="+mj-cs"/>
              </a:defRPr>
            </a:lvl1pPr>
          </a:lstStyle>
          <a:p>
            <a:r>
              <a:rPr lang="en-US" sz="36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Lomi Approved</a:t>
            </a:r>
            <a:endParaRPr lang="en-US" dirty="0">
              <a:solidFill>
                <a:schemeClr val="bg1"/>
              </a:solidFill>
            </a:endParaRPr>
          </a:p>
        </p:txBody>
      </p:sp>
      <p:pic>
        <p:nvPicPr>
          <p:cNvPr id="10" name="Picture 9" descr="A picture containing indoor, kitchen appliance&#10;&#10;Description automatically generated">
            <a:extLst>
              <a:ext uri="{FF2B5EF4-FFF2-40B4-BE49-F238E27FC236}">
                <a16:creationId xmlns:a16="http://schemas.microsoft.com/office/drawing/2014/main" id="{A4F068B3-FA19-61F1-6B38-CA43EEB4D0BB}"/>
              </a:ext>
            </a:extLst>
          </p:cNvPr>
          <p:cNvPicPr>
            <a:picLocks noChangeAspect="1"/>
          </p:cNvPicPr>
          <p:nvPr/>
        </p:nvPicPr>
        <p:blipFill rotWithShape="1">
          <a:blip r:embed="rId4"/>
          <a:srcRect l="21066" t="7492" b="51551"/>
          <a:stretch/>
        </p:blipFill>
        <p:spPr>
          <a:xfrm>
            <a:off x="487405" y="4030036"/>
            <a:ext cx="2289628" cy="1782014"/>
          </a:xfrm>
          <a:prstGeom prst="rect">
            <a:avLst/>
          </a:prstGeom>
        </p:spPr>
      </p:pic>
      <p:pic>
        <p:nvPicPr>
          <p:cNvPr id="16" name="Picture 15" descr="A person putting food in a bowl&#10;&#10;Description automatically generated with low confidence">
            <a:extLst>
              <a:ext uri="{FF2B5EF4-FFF2-40B4-BE49-F238E27FC236}">
                <a16:creationId xmlns:a16="http://schemas.microsoft.com/office/drawing/2014/main" id="{E26CB7E6-0D81-D5FF-DAB3-005B173E4710}"/>
              </a:ext>
            </a:extLst>
          </p:cNvPr>
          <p:cNvPicPr>
            <a:picLocks noChangeAspect="1"/>
          </p:cNvPicPr>
          <p:nvPr/>
        </p:nvPicPr>
        <p:blipFill rotWithShape="1">
          <a:blip r:embed="rId5"/>
          <a:srcRect l="15376" t="21080" r="17365"/>
          <a:stretch/>
        </p:blipFill>
        <p:spPr>
          <a:xfrm>
            <a:off x="3297490" y="4030036"/>
            <a:ext cx="2278053" cy="1782014"/>
          </a:xfrm>
          <a:prstGeom prst="rect">
            <a:avLst/>
          </a:prstGeom>
        </p:spPr>
      </p:pic>
      <p:pic>
        <p:nvPicPr>
          <p:cNvPr id="18" name="Picture 17" descr="A bowl of food&#10;&#10;Description automatically generated with medium confidence">
            <a:extLst>
              <a:ext uri="{FF2B5EF4-FFF2-40B4-BE49-F238E27FC236}">
                <a16:creationId xmlns:a16="http://schemas.microsoft.com/office/drawing/2014/main" id="{37CA2C28-E18D-3425-C957-186EEE320B01}"/>
              </a:ext>
            </a:extLst>
          </p:cNvPr>
          <p:cNvPicPr>
            <a:picLocks noChangeAspect="1"/>
          </p:cNvPicPr>
          <p:nvPr/>
        </p:nvPicPr>
        <p:blipFill>
          <a:blip r:embed="rId6"/>
          <a:stretch>
            <a:fillRect/>
          </a:stretch>
        </p:blipFill>
        <p:spPr>
          <a:xfrm rot="5400000">
            <a:off x="6549779" y="3733032"/>
            <a:ext cx="1782015" cy="2376020"/>
          </a:xfrm>
          <a:prstGeom prst="rect">
            <a:avLst/>
          </a:prstGeom>
        </p:spPr>
      </p:pic>
      <p:pic>
        <p:nvPicPr>
          <p:cNvPr id="20" name="Picture 19" descr="A picture containing cake, chocolate&#10;&#10;Description automatically generated">
            <a:extLst>
              <a:ext uri="{FF2B5EF4-FFF2-40B4-BE49-F238E27FC236}">
                <a16:creationId xmlns:a16="http://schemas.microsoft.com/office/drawing/2014/main" id="{614C7C3E-6B8A-910E-C0F5-55805EF332B4}"/>
              </a:ext>
            </a:extLst>
          </p:cNvPr>
          <p:cNvPicPr>
            <a:picLocks noChangeAspect="1"/>
          </p:cNvPicPr>
          <p:nvPr/>
        </p:nvPicPr>
        <p:blipFill rotWithShape="1">
          <a:blip r:embed="rId7"/>
          <a:srcRect t="7361" b="7809"/>
          <a:stretch/>
        </p:blipFill>
        <p:spPr>
          <a:xfrm rot="5400000">
            <a:off x="9398175" y="3891041"/>
            <a:ext cx="1821319" cy="2060002"/>
          </a:xfrm>
          <a:prstGeom prst="rect">
            <a:avLst/>
          </a:prstGeom>
        </p:spPr>
      </p:pic>
      <p:sp>
        <p:nvSpPr>
          <p:cNvPr id="21" name="TextBox 20">
            <a:extLst>
              <a:ext uri="{FF2B5EF4-FFF2-40B4-BE49-F238E27FC236}">
                <a16:creationId xmlns:a16="http://schemas.microsoft.com/office/drawing/2014/main" id="{C93EB390-670A-E820-2404-CB56F1B3CDBB}"/>
              </a:ext>
            </a:extLst>
          </p:cNvPr>
          <p:cNvSpPr txBox="1"/>
          <p:nvPr/>
        </p:nvSpPr>
        <p:spPr>
          <a:xfrm>
            <a:off x="6096000" y="5831702"/>
            <a:ext cx="2761393" cy="923330"/>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(Before)</a:t>
            </a:r>
          </a:p>
          <a:p>
            <a:pPr algn="ctr"/>
            <a:r>
              <a:rPr lang="en-US" dirty="0">
                <a:solidFill>
                  <a:schemeClr val="bg1"/>
                </a:solidFill>
                <a:latin typeface="Calibri" panose="020F0502020204030204" pitchFamily="34" charset="0"/>
                <a:cs typeface="Calibri" panose="020F0502020204030204" pitchFamily="34" charset="0"/>
              </a:rPr>
              <a:t>Lomi food waste cycle with </a:t>
            </a:r>
          </a:p>
          <a:p>
            <a:pPr algn="ctr"/>
            <a:r>
              <a:rPr lang="en-US" dirty="0">
                <a:solidFill>
                  <a:schemeClr val="bg1"/>
                </a:solidFill>
                <a:latin typeface="Calibri" panose="020F0502020204030204" pitchFamily="34" charset="0"/>
                <a:cs typeface="Calibri" panose="020F0502020204030204" pitchFamily="34" charset="0"/>
              </a:rPr>
              <a:t>Pura Vida Bioplastic Straws</a:t>
            </a:r>
          </a:p>
        </p:txBody>
      </p:sp>
      <p:sp>
        <p:nvSpPr>
          <p:cNvPr id="22" name="TextBox 21">
            <a:extLst>
              <a:ext uri="{FF2B5EF4-FFF2-40B4-BE49-F238E27FC236}">
                <a16:creationId xmlns:a16="http://schemas.microsoft.com/office/drawing/2014/main" id="{52AC567D-09D4-65EE-22C0-52B4872E4E0F}"/>
              </a:ext>
            </a:extLst>
          </p:cNvPr>
          <p:cNvSpPr txBox="1"/>
          <p:nvPr/>
        </p:nvSpPr>
        <p:spPr>
          <a:xfrm>
            <a:off x="8857393" y="5851354"/>
            <a:ext cx="2761393" cy="646331"/>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(After)</a:t>
            </a:r>
          </a:p>
          <a:p>
            <a:pPr algn="ctr"/>
            <a:r>
              <a:rPr lang="en-US" dirty="0">
                <a:solidFill>
                  <a:schemeClr val="bg1"/>
                </a:solidFill>
                <a:latin typeface="Calibri" panose="020F0502020204030204" pitchFamily="34" charset="0"/>
                <a:cs typeface="Calibri" panose="020F0502020204030204" pitchFamily="34" charset="0"/>
              </a:rPr>
              <a:t>Rich Dirt</a:t>
            </a:r>
          </a:p>
        </p:txBody>
      </p:sp>
    </p:spTree>
    <p:extLst>
      <p:ext uri="{BB962C8B-B14F-4D97-AF65-F5344CB8AC3E}">
        <p14:creationId xmlns:p14="http://schemas.microsoft.com/office/powerpoint/2010/main" val="374581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DA5EC8-8C5E-CA8B-6A51-36F9DB7D2E3D}"/>
              </a:ext>
            </a:extLst>
          </p:cNvPr>
          <p:cNvPicPr>
            <a:picLocks noChangeAspect="1"/>
          </p:cNvPicPr>
          <p:nvPr/>
        </p:nvPicPr>
        <p:blipFill rotWithShape="1">
          <a:blip r:embed="rId2"/>
          <a:srcRect t="13399" r="21846" b="37947"/>
          <a:stretch/>
        </p:blipFill>
        <p:spPr>
          <a:xfrm rot="-5400000">
            <a:off x="2667000" y="-2667000"/>
            <a:ext cx="6858000" cy="12192000"/>
          </a:xfrm>
          <a:prstGeom prst="rect">
            <a:avLst/>
          </a:prstGeom>
        </p:spPr>
      </p:pic>
      <p:sp>
        <p:nvSpPr>
          <p:cNvPr id="3" name="Title 1">
            <a:extLst>
              <a:ext uri="{FF2B5EF4-FFF2-40B4-BE49-F238E27FC236}">
                <a16:creationId xmlns:a16="http://schemas.microsoft.com/office/drawing/2014/main" id="{4193E83F-4813-C794-9039-90C0962893CC}"/>
              </a:ext>
            </a:extLst>
          </p:cNvPr>
          <p:cNvSpPr txBox="1">
            <a:spLocks/>
          </p:cNvSpPr>
          <p:nvPr/>
        </p:nvSpPr>
        <p:spPr>
          <a:xfrm>
            <a:off x="565428" y="205118"/>
            <a:ext cx="5936040" cy="7421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sz="36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We are Minority Owned</a:t>
            </a:r>
            <a:endParaRPr lang="en-US" dirty="0">
              <a:solidFill>
                <a:schemeClr val="bg1"/>
              </a:solidFill>
            </a:endParaRPr>
          </a:p>
        </p:txBody>
      </p:sp>
      <p:pic>
        <p:nvPicPr>
          <p:cNvPr id="7" name="Picture 6">
            <a:extLst>
              <a:ext uri="{FF2B5EF4-FFF2-40B4-BE49-F238E27FC236}">
                <a16:creationId xmlns:a16="http://schemas.microsoft.com/office/drawing/2014/main" id="{191ACA08-2E3D-0A71-FDA3-42740CC64331}"/>
              </a:ext>
            </a:extLst>
          </p:cNvPr>
          <p:cNvPicPr>
            <a:picLocks noChangeAspect="1"/>
          </p:cNvPicPr>
          <p:nvPr/>
        </p:nvPicPr>
        <p:blipFill rotWithShape="1">
          <a:blip r:embed="rId3"/>
          <a:srcRect l="7577" t="13591" r="74228" b="17472"/>
          <a:stretch/>
        </p:blipFill>
        <p:spPr>
          <a:xfrm>
            <a:off x="5138912" y="1499745"/>
            <a:ext cx="6024544" cy="4279732"/>
          </a:xfrm>
          <a:prstGeom prst="rect">
            <a:avLst/>
          </a:prstGeom>
        </p:spPr>
      </p:pic>
      <p:pic>
        <p:nvPicPr>
          <p:cNvPr id="1026" name="Picture 2" descr="See the source image">
            <a:extLst>
              <a:ext uri="{FF2B5EF4-FFF2-40B4-BE49-F238E27FC236}">
                <a16:creationId xmlns:a16="http://schemas.microsoft.com/office/drawing/2014/main" id="{05D9C520-7B9A-4E78-56AB-886B189475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30" r="11393"/>
          <a:stretch/>
        </p:blipFill>
        <p:spPr bwMode="auto">
          <a:xfrm>
            <a:off x="1123404" y="1863003"/>
            <a:ext cx="3239589" cy="3131994"/>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8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44B9477C7228409A47E4F93581A4AB" ma:contentTypeVersion="2" ma:contentTypeDescription="Create a new document." ma:contentTypeScope="" ma:versionID="d6b1d90dd8bd42535c42b4fc8506d3a9">
  <xsd:schema xmlns:xsd="http://www.w3.org/2001/XMLSchema" xmlns:xs="http://www.w3.org/2001/XMLSchema" xmlns:p="http://schemas.microsoft.com/office/2006/metadata/properties" xmlns:ns3="110bf3be-e980-4e5e-a4a4-85da764d0f43" targetNamespace="http://schemas.microsoft.com/office/2006/metadata/properties" ma:root="true" ma:fieldsID="f2355496ddb7001ca239ec8eabae09af" ns3:_="">
    <xsd:import namespace="110bf3be-e980-4e5e-a4a4-85da764d0f43"/>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0bf3be-e980-4e5e-a4a4-85da764d0f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D58E1B-9918-4359-9A55-64ADE052CAB5}">
  <ds:schemaRefs>
    <ds:schemaRef ds:uri="http://schemas.microsoft.com/sharepoint/v3/contenttype/forms"/>
  </ds:schemaRefs>
</ds:datastoreItem>
</file>

<file path=customXml/itemProps2.xml><?xml version="1.0" encoding="utf-8"?>
<ds:datastoreItem xmlns:ds="http://schemas.openxmlformats.org/officeDocument/2006/customXml" ds:itemID="{F781120A-7E28-482D-8A3D-4404410F2A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0bf3be-e980-4e5e-a4a4-85da764d0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4FE54B-0193-4590-8C1E-245C78FFDD3F}">
  <ds:schemaRefs>
    <ds:schemaRef ds:uri="http://purl.org/dc/terms/"/>
    <ds:schemaRef ds:uri="http://www.w3.org/XML/1998/namespace"/>
    <ds:schemaRef ds:uri="http://purl.org/dc/elements/1.1/"/>
    <ds:schemaRef ds:uri="http://purl.org/dc/dcmitype/"/>
    <ds:schemaRef ds:uri="http://schemas.microsoft.com/office/2006/documentManagement/types"/>
    <ds:schemaRef ds:uri="110bf3be-e980-4e5e-a4a4-85da764d0f43"/>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Ocean painting presentation (widescreen)</Template>
  <TotalTime>5192</TotalTime>
  <Words>1022</Words>
  <Application>Microsoft Macintosh PowerPoint</Application>
  <PresentationFormat>Widescreen</PresentationFormat>
  <Paragraphs>112</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Georgia</vt:lpstr>
      <vt:lpstr>Ocean 16x9</vt:lpstr>
      <vt:lpstr>Let’s Go Beyond Green, and Redefine Plastics!</vt:lpstr>
      <vt:lpstr>Introduction</vt:lpstr>
      <vt:lpstr>Why Us?</vt:lpstr>
      <vt:lpstr>PowerPoint Presentation</vt:lpstr>
      <vt:lpstr>How long do plastic straws take to breakdown and how harmful are they to the environment?</vt:lpstr>
      <vt:lpstr>How Pura Vida Eco-Friendly straws breakdown….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Go Beyond Green, and Redefine Plastics</dc:title>
  <dc:creator>Sarah Trevino</dc:creator>
  <cp:lastModifiedBy>Craig Meyer</cp:lastModifiedBy>
  <cp:revision>49</cp:revision>
  <dcterms:created xsi:type="dcterms:W3CDTF">2022-05-24T18:26:57Z</dcterms:created>
  <dcterms:modified xsi:type="dcterms:W3CDTF">2022-08-15T15:40:30Z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0x010100EF44B9477C7228409A47E4F93581A4AB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